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7" r:id="rId5"/>
    <p:sldId id="258" r:id="rId6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195C47E-B13C-4066-A0BB-3D359EFB3561}" v="21" dt="2024-11-07T15:59:49.11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9" autoAdjust="0"/>
    <p:restoredTop sz="94660"/>
  </p:normalViewPr>
  <p:slideViewPr>
    <p:cSldViewPr snapToGrid="0">
      <p:cViewPr varScale="1">
        <p:scale>
          <a:sx n="93" d="100"/>
          <a:sy n="93" d="100"/>
        </p:scale>
        <p:origin x="54" y="75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azia.Salim" userId="a13a08c2-816d-4b41-8ce4-f326b8364a30" providerId="ADAL" clId="{9195C47E-B13C-4066-A0BB-3D359EFB3561}"/>
    <pc:docChg chg="undo custSel addSld modSld modNotesMaster">
      <pc:chgData name="Nazia.Salim" userId="a13a08c2-816d-4b41-8ce4-f326b8364a30" providerId="ADAL" clId="{9195C47E-B13C-4066-A0BB-3D359EFB3561}" dt="2024-11-08T09:57:29.552" v="159" actId="20577"/>
      <pc:docMkLst>
        <pc:docMk/>
      </pc:docMkLst>
      <pc:sldChg chg="modSp mod">
        <pc:chgData name="Nazia.Salim" userId="a13a08c2-816d-4b41-8ce4-f326b8364a30" providerId="ADAL" clId="{9195C47E-B13C-4066-A0BB-3D359EFB3561}" dt="2024-11-08T09:50:35.722" v="155" actId="14734"/>
        <pc:sldMkLst>
          <pc:docMk/>
          <pc:sldMk cId="2058141747" sldId="257"/>
        </pc:sldMkLst>
        <pc:spChg chg="mod">
          <ac:chgData name="Nazia.Salim" userId="a13a08c2-816d-4b41-8ce4-f326b8364a30" providerId="ADAL" clId="{9195C47E-B13C-4066-A0BB-3D359EFB3561}" dt="2024-11-07T08:13:54.913" v="139" actId="20577"/>
          <ac:spMkLst>
            <pc:docMk/>
            <pc:sldMk cId="2058141747" sldId="257"/>
            <ac:spMk id="7" creationId="{00000000-0000-0000-0000-000000000000}"/>
          </ac:spMkLst>
        </pc:spChg>
        <pc:graphicFrameChg chg="mod modGraphic">
          <ac:chgData name="Nazia.Salim" userId="a13a08c2-816d-4b41-8ce4-f326b8364a30" providerId="ADAL" clId="{9195C47E-B13C-4066-A0BB-3D359EFB3561}" dt="2024-11-07T08:13:22.186" v="105" actId="1076"/>
          <ac:graphicFrameMkLst>
            <pc:docMk/>
            <pc:sldMk cId="2058141747" sldId="257"/>
            <ac:graphicFrameMk id="4" creationId="{00000000-0000-0000-0000-000000000000}"/>
          </ac:graphicFrameMkLst>
        </pc:graphicFrameChg>
        <pc:graphicFrameChg chg="mod modGraphic">
          <ac:chgData name="Nazia.Salim" userId="a13a08c2-816d-4b41-8ce4-f326b8364a30" providerId="ADAL" clId="{9195C47E-B13C-4066-A0BB-3D359EFB3561}" dt="2024-11-07T15:59:21.066" v="151" actId="20577"/>
          <ac:graphicFrameMkLst>
            <pc:docMk/>
            <pc:sldMk cId="2058141747" sldId="257"/>
            <ac:graphicFrameMk id="5" creationId="{00000000-0000-0000-0000-000000000000}"/>
          </ac:graphicFrameMkLst>
        </pc:graphicFrameChg>
        <pc:graphicFrameChg chg="mod modGraphic">
          <ac:chgData name="Nazia.Salim" userId="a13a08c2-816d-4b41-8ce4-f326b8364a30" providerId="ADAL" clId="{9195C47E-B13C-4066-A0BB-3D359EFB3561}" dt="2024-11-08T09:50:35.722" v="155" actId="14734"/>
          <ac:graphicFrameMkLst>
            <pc:docMk/>
            <pc:sldMk cId="2058141747" sldId="257"/>
            <ac:graphicFrameMk id="6" creationId="{00000000-0000-0000-0000-000000000000}"/>
          </ac:graphicFrameMkLst>
        </pc:graphicFrameChg>
      </pc:sldChg>
      <pc:sldChg chg="addSp delSp modSp new mod">
        <pc:chgData name="Nazia.Salim" userId="a13a08c2-816d-4b41-8ce4-f326b8364a30" providerId="ADAL" clId="{9195C47E-B13C-4066-A0BB-3D359EFB3561}" dt="2024-11-08T09:57:29.552" v="159" actId="20577"/>
        <pc:sldMkLst>
          <pc:docMk/>
          <pc:sldMk cId="3507464321" sldId="258"/>
        </pc:sldMkLst>
        <pc:spChg chg="del">
          <ac:chgData name="Nazia.Salim" userId="a13a08c2-816d-4b41-8ce4-f326b8364a30" providerId="ADAL" clId="{9195C47E-B13C-4066-A0BB-3D359EFB3561}" dt="2024-11-07T08:12:31.452" v="90" actId="478"/>
          <ac:spMkLst>
            <pc:docMk/>
            <pc:sldMk cId="3507464321" sldId="258"/>
            <ac:spMk id="2" creationId="{667E52DC-C902-776D-DFD8-425C8C7E5A6A}"/>
          </ac:spMkLst>
        </pc:spChg>
        <pc:spChg chg="del">
          <ac:chgData name="Nazia.Salim" userId="a13a08c2-816d-4b41-8ce4-f326b8364a30" providerId="ADAL" clId="{9195C47E-B13C-4066-A0BB-3D359EFB3561}" dt="2024-11-07T08:11:34.670" v="63"/>
          <ac:spMkLst>
            <pc:docMk/>
            <pc:sldMk cId="3507464321" sldId="258"/>
            <ac:spMk id="3" creationId="{18421967-6C7B-1AFC-980C-C6EA8CA3D9E4}"/>
          </ac:spMkLst>
        </pc:spChg>
        <pc:graphicFrameChg chg="add mod modGraphic">
          <ac:chgData name="Nazia.Salim" userId="a13a08c2-816d-4b41-8ce4-f326b8364a30" providerId="ADAL" clId="{9195C47E-B13C-4066-A0BB-3D359EFB3561}" dt="2024-11-08T09:57:29.552" v="159" actId="20577"/>
          <ac:graphicFrameMkLst>
            <pc:docMk/>
            <pc:sldMk cId="3507464321" sldId="258"/>
            <ac:graphicFrameMk id="4" creationId="{D2835B33-2002-1348-541D-5E91195D96C9}"/>
          </ac:graphicFrameMkLst>
        </pc:graphicFrameChg>
      </pc:sldChg>
    </pc:docChg>
  </pc:docChgLst>
  <pc:docChgLst>
    <pc:chgData name="Nadya.Jahan" userId="S::nadya.jahan@goresbrookschool.org.uk::154f1def-2116-4d79-9d25-8b26862ad038" providerId="AD" clId="Web-{6C94759C-73A1-886B-8841-AF97234D7C5C}"/>
    <pc:docChg chg="modSld">
      <pc:chgData name="Nadya.Jahan" userId="S::nadya.jahan@goresbrookschool.org.uk::154f1def-2116-4d79-9d25-8b26862ad038" providerId="AD" clId="Web-{6C94759C-73A1-886B-8841-AF97234D7C5C}" dt="2023-01-05T07:50:42.630" v="25"/>
      <pc:docMkLst>
        <pc:docMk/>
      </pc:docMkLst>
      <pc:sldChg chg="modSp">
        <pc:chgData name="Nadya.Jahan" userId="S::nadya.jahan@goresbrookschool.org.uk::154f1def-2116-4d79-9d25-8b26862ad038" providerId="AD" clId="Web-{6C94759C-73A1-886B-8841-AF97234D7C5C}" dt="2023-01-05T07:50:42.630" v="25"/>
        <pc:sldMkLst>
          <pc:docMk/>
          <pc:sldMk cId="2058141747" sldId="257"/>
        </pc:sldMkLst>
        <pc:graphicFrameChg chg="mod modGraphic">
          <ac:chgData name="Nadya.Jahan" userId="S::nadya.jahan@goresbrookschool.org.uk::154f1def-2116-4d79-9d25-8b26862ad038" providerId="AD" clId="Web-{6C94759C-73A1-886B-8841-AF97234D7C5C}" dt="2023-01-05T07:50:13.005" v="13"/>
          <ac:graphicFrameMkLst>
            <pc:docMk/>
            <pc:sldMk cId="2058141747" sldId="257"/>
            <ac:graphicFrameMk id="4" creationId="{00000000-0000-0000-0000-000000000000}"/>
          </ac:graphicFrameMkLst>
        </pc:graphicFrameChg>
        <pc:graphicFrameChg chg="mod modGraphic">
          <ac:chgData name="Nadya.Jahan" userId="S::nadya.jahan@goresbrookschool.org.uk::154f1def-2116-4d79-9d25-8b26862ad038" providerId="AD" clId="Web-{6C94759C-73A1-886B-8841-AF97234D7C5C}" dt="2023-01-05T07:50:42.630" v="25"/>
          <ac:graphicFrameMkLst>
            <pc:docMk/>
            <pc:sldMk cId="2058141747" sldId="257"/>
            <ac:graphicFrameMk id="5" creationId="{00000000-0000-0000-0000-000000000000}"/>
          </ac:graphicFrameMkLst>
        </pc:graphicFrameChg>
        <pc:graphicFrameChg chg="mod modGraphic">
          <ac:chgData name="Nadya.Jahan" userId="S::nadya.jahan@goresbrookschool.org.uk::154f1def-2116-4d79-9d25-8b26862ad038" providerId="AD" clId="Web-{6C94759C-73A1-886B-8841-AF97234D7C5C}" dt="2023-01-05T07:50:19.192" v="18" actId="1076"/>
          <ac:graphicFrameMkLst>
            <pc:docMk/>
            <pc:sldMk cId="2058141747" sldId="257"/>
            <ac:graphicFrameMk id="6" creationId="{00000000-0000-0000-0000-000000000000}"/>
          </ac:graphicFrameMkLst>
        </pc:graphicFrame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BCE0AD-EA26-4E37-BE81-44AEDB2602B9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3B2FB6-2BE6-402F-91A2-54ACDC7757D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073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DYSTOPIAN</a:t>
            </a:r>
            <a:r>
              <a:rPr lang="en-GB" baseline="0" dirty="0"/>
              <a:t> FICTION- YEAR EIGHT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0AFF53-D78C-42D3-9DB4-CC09BFCD9079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2492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0A13-C20D-4B50-B56A-1282E927BE40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CDA7-1C29-425C-9B24-EE83AB2191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9123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0A13-C20D-4B50-B56A-1282E927BE40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CDA7-1C29-425C-9B24-EE83AB2191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18606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0A13-C20D-4B50-B56A-1282E927BE40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CDA7-1C29-425C-9B24-EE83AB2191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5337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0A13-C20D-4B50-B56A-1282E927BE40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CDA7-1C29-425C-9B24-EE83AB2191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7300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0A13-C20D-4B50-B56A-1282E927BE40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CDA7-1C29-425C-9B24-EE83AB2191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722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0A13-C20D-4B50-B56A-1282E927BE40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CDA7-1C29-425C-9B24-EE83AB2191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59375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0A13-C20D-4B50-B56A-1282E927BE40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CDA7-1C29-425C-9B24-EE83AB2191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71608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0A13-C20D-4B50-B56A-1282E927BE40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CDA7-1C29-425C-9B24-EE83AB2191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2065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0A13-C20D-4B50-B56A-1282E927BE40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CDA7-1C29-425C-9B24-EE83AB2191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6537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0A13-C20D-4B50-B56A-1282E927BE40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CDA7-1C29-425C-9B24-EE83AB2191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08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C0A13-C20D-4B50-B56A-1282E927BE40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18CDA7-1C29-425C-9B24-EE83AB2191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79537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C0A13-C20D-4B50-B56A-1282E927BE40}" type="datetimeFigureOut">
              <a:rPr lang="en-GB" smtClean="0"/>
              <a:t>07/11/2024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18CDA7-1C29-425C-9B24-EE83AB2191C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42875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7154297"/>
              </p:ext>
            </p:extLst>
          </p:nvPr>
        </p:nvGraphicFramePr>
        <p:xfrm>
          <a:off x="117005" y="215757"/>
          <a:ext cx="4449857" cy="6332693"/>
        </p:xfrm>
        <a:graphic>
          <a:graphicData uri="http://schemas.openxmlformats.org/drawingml/2006/table">
            <a:tbl>
              <a:tblPr firstRow="1" bandRow="1"/>
              <a:tblGrid>
                <a:gridCol w="4449857">
                  <a:extLst>
                    <a:ext uri="{9D8B030D-6E8A-4147-A177-3AD203B41FA5}">
                      <a16:colId xmlns:a16="http://schemas.microsoft.com/office/drawing/2014/main" val="2593317343"/>
                    </a:ext>
                  </a:extLst>
                </a:gridCol>
              </a:tblGrid>
              <a:tr h="281993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06000"/>
                        </a:lnSpc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600"/>
                        <a:buFont typeface="Calibri" panose="020F0502020204030204" pitchFamily="34" charset="0"/>
                        <a:buNone/>
                      </a:pPr>
                      <a:r>
                        <a:rPr lang="en-GB" sz="1600" b="1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 panose="02020603050405020304" pitchFamily="18" charset="0"/>
                          <a:cs typeface="Arial"/>
                        </a:rPr>
                        <a:t>  A. Context</a:t>
                      </a:r>
                      <a:endParaRPr lang="en-GB" sz="1600" dirty="0">
                        <a:effectLst/>
                        <a:latin typeface="Times New Roman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 marL="54682" marR="54682" marT="27341" marB="2734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8397549"/>
                  </a:ext>
                </a:extLst>
              </a:tr>
              <a:tr h="348405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Author</a:t>
                      </a:r>
                      <a:r>
                        <a:rPr lang="en-GB" sz="900" b="1" u="non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GB" sz="900" u="none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Ray Bradbury (1920-2012)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Nationality:</a:t>
                      </a:r>
                      <a:r>
                        <a:rPr lang="en-GB" sz="900" b="0" u="none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American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u="sng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Short stories</a:t>
                      </a:r>
                      <a:r>
                        <a:rPr lang="en-GB" sz="900" b="0" u="none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: </a:t>
                      </a:r>
                      <a:r>
                        <a:rPr lang="en-GB" sz="900" b="0" i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The Pedestrian, Sound</a:t>
                      </a:r>
                      <a:r>
                        <a:rPr lang="en-GB" sz="900" b="0" i="1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Thunder </a:t>
                      </a:r>
                      <a:endParaRPr lang="en-GB" sz="900" b="0" i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u="sng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Other notable works:</a:t>
                      </a: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GB" sz="900" i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Fahrenheit 451, The Martian Chronicles, Something Wicked This Way Comes.</a:t>
                      </a:r>
                      <a:r>
                        <a:rPr lang="en-GB" sz="9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u="sng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Genres:</a:t>
                      </a: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Dystopian, Science</a:t>
                      </a:r>
                      <a:r>
                        <a:rPr lang="en-GB" sz="900" kern="1200" baseline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Fiction, Fantasy </a:t>
                      </a:r>
                      <a:r>
                        <a:rPr lang="en-GB" sz="9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GB" sz="900" b="0" u="non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6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u="sng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Era</a:t>
                      </a:r>
                      <a:r>
                        <a:rPr lang="en-GB" sz="900" b="1" u="non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: </a:t>
                      </a:r>
                      <a:r>
                        <a:rPr lang="en-GB" sz="900" b="0" u="non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</a:t>
                      </a:r>
                      <a:r>
                        <a:rPr lang="en-GB" sz="900" b="0" u="none" kern="1200" baseline="300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</a:t>
                      </a:r>
                      <a:r>
                        <a:rPr lang="en-GB" sz="900" b="0" u="none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 Century </a:t>
                      </a:r>
                    </a:p>
                    <a:p>
                      <a:pPr marL="0" indent="0">
                        <a:lnSpc>
                          <a:spcPct val="106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GB" sz="900" b="1" u="sng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cs typeface="Times New Roman"/>
                        </a:rPr>
                        <a:t>Author biography</a:t>
                      </a: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Born August 22</a:t>
                      </a:r>
                      <a:r>
                        <a:rPr lang="en-GB" sz="900" baseline="300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nd</a:t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1920 to a Swedish mother and a father with English heritage. 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Inspired in his early years by his aunt who read short stories to him. 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Grew</a:t>
                      </a:r>
                      <a:r>
                        <a:rPr lang="en-GB" sz="9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up </a:t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 Arizona until the age of fourteen</a:t>
                      </a:r>
                      <a:r>
                        <a:rPr lang="en-GB" sz="9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when</a:t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his family moved and settled in L.A. </a:t>
                      </a: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Throughout his childhood he was an avid reader and writer. Wrote his first short story during the Great Depression in 1931 at the age of</a:t>
                      </a:r>
                      <a:r>
                        <a:rPr lang="en-GB" sz="9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eleven.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Started to write traditional horror stories</a:t>
                      </a:r>
                      <a:r>
                        <a:rPr lang="en-GB" sz="9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at the age of twelve. 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 1950, published his first major work, </a:t>
                      </a:r>
                      <a:r>
                        <a:rPr lang="en-GB" sz="900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The Martian Chronicles.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 1953, his best-known novel</a:t>
                      </a:r>
                      <a:r>
                        <a:rPr lang="en-GB" sz="9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en-GB" sz="900" i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Fahrenheit 451</a:t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 was published.</a:t>
                      </a:r>
                    </a:p>
                    <a:p>
                      <a:pPr marL="171450" lvl="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Published more than 30 books, approximately 600 short stories, and numerous poems, essays, screenplays and plays.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171450" lvl="0" indent="-17145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Defined himself as an American fantasy and horror author.</a:t>
                      </a:r>
                      <a:r>
                        <a:rPr lang="en-GB" sz="9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  He </a:t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rejected being labelled as a science fiction author, as his work was based on the fantastical and unreal.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171450" lvl="0" indent="-171450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Won the Pulitzer Prize for Literature in 2004 and received a special citation from the Pulitzer board in 2007.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Died</a:t>
                      </a:r>
                      <a:r>
                        <a:rPr lang="en-GB" sz="9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</a:rPr>
                        <a:t>on June 5th 2012, aged 91, in Los Angeles </a:t>
                      </a:r>
                    </a:p>
                  </a:txBody>
                  <a:tcPr marL="54682" marR="54682" marT="27341" marB="2734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55583089"/>
                  </a:ext>
                </a:extLst>
              </a:tr>
              <a:tr h="149261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lang="en-GB" sz="1600" b="1" u="none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/>
                        </a:rPr>
                        <a:t>B. Social,</a:t>
                      </a:r>
                      <a:r>
                        <a:rPr lang="en-GB" sz="1600" b="1" u="none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/>
                        </a:rPr>
                        <a:t> Historical &amp; Literary context</a:t>
                      </a:r>
                    </a:p>
                  </a:txBody>
                  <a:tcPr marL="54682" marR="54682" marT="27341" marB="2734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3839"/>
                  </a:ext>
                </a:extLst>
              </a:tr>
              <a:tr h="149261">
                <a:tc>
                  <a:txBody>
                    <a:bodyPr/>
                    <a:lstStyle/>
                    <a:p>
                      <a:pPr marL="0" marR="0" lvl="0" indent="0" algn="l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The word ‘dystopia’ is well-known as the opposite, or antonym of ‘utopia’. 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71450" lvl="0" indent="-171450" fontAlgn="base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‘Utopia’ was first coined by Sir Thomas More (1478-1535) in his 1516 work </a:t>
                      </a:r>
                      <a:r>
                        <a:rPr lang="en-GB" sz="900" i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Utopia.  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71450" lvl="0" indent="-171450" fontAlgn="base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i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Utopia </a:t>
                      </a:r>
                      <a:r>
                        <a:rPr lang="en-GB" sz="9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comes from the Greek </a:t>
                      </a:r>
                      <a:r>
                        <a:rPr lang="en-GB" sz="900" i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u-</a:t>
                      </a:r>
                      <a:r>
                        <a:rPr lang="en-GB" sz="900" i="1" dirty="0" err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topos</a:t>
                      </a:r>
                      <a:r>
                        <a:rPr lang="en-GB" sz="900" i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9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(‘no place’) and </a:t>
                      </a:r>
                      <a:r>
                        <a:rPr lang="en-GB" sz="900" i="1" dirty="0" err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eu-topos</a:t>
                      </a:r>
                      <a:r>
                        <a:rPr lang="en-GB" sz="900" i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</a:t>
                      </a:r>
                      <a:r>
                        <a:rPr lang="en-GB" sz="9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(‘good place’). 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71450" lvl="0" indent="-171450" fontAlgn="base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Dystopia comes from the Greek </a:t>
                      </a:r>
                      <a:r>
                        <a:rPr lang="en-GB" sz="900" dirty="0" err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dys</a:t>
                      </a:r>
                      <a:r>
                        <a:rPr lang="en-GB" sz="9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(‘bad’) and </a:t>
                      </a:r>
                      <a:r>
                        <a:rPr lang="en-GB" sz="900" dirty="0" err="1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topia</a:t>
                      </a:r>
                      <a:r>
                        <a:rPr lang="en-GB" sz="90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 (‘bad place’) 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71450" lvl="0" indent="-171450" fontAlgn="base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If ‘utopia’ represents an ideal or dream society, ‘dystopia’ is the word used to refer to an imagined nightmare world which is usually the world of the future. 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71450" lvl="0" indent="-171450" fontAlgn="base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The noun ‘dystopia’ is defined as ‘an imaginary place or condition in which everything is as bad as possible’.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71450" lvl="0" indent="-171450" fontAlgn="base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In a dystopian story, society itself is typically the antagonist as society is actively working against the protagonist’s aims and desires. 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71450" lvl="0" indent="-171450" fontAlgn="base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The worlds depicted are often controlled by a totalitarian or authoritarian government.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71450" lvl="0" indent="-171450" fontAlgn="base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Dystopian fiction often explores issues such as the loss of civil liberties, living under constant surveillance, laws controlling a woman’s reproductive freedom, and denial of the right to an education.</a:t>
                      </a:r>
                      <a:endParaRPr lang="en-GB" sz="11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  <a:p>
                      <a:pPr marL="171450" lvl="0" indent="-171450" fontAlgn="base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Dystopias are often thought to be ‘cautionary tales’ but are also used to explore the ideas of what is to be human. </a:t>
                      </a:r>
                    </a:p>
                  </a:txBody>
                  <a:tcPr marL="54682" marR="54682" marT="27341" marB="27341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9244647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5884938"/>
              </p:ext>
            </p:extLst>
          </p:nvPr>
        </p:nvGraphicFramePr>
        <p:xfrm>
          <a:off x="8722760" y="1523700"/>
          <a:ext cx="3434428" cy="4102672"/>
        </p:xfrm>
        <a:graphic>
          <a:graphicData uri="http://schemas.openxmlformats.org/drawingml/2006/table">
            <a:tbl>
              <a:tblPr firstRow="1" bandRow="1"/>
              <a:tblGrid>
                <a:gridCol w="839150">
                  <a:extLst>
                    <a:ext uri="{9D8B030D-6E8A-4147-A177-3AD203B41FA5}">
                      <a16:colId xmlns:a16="http://schemas.microsoft.com/office/drawing/2014/main" val="2949175125"/>
                    </a:ext>
                  </a:extLst>
                </a:gridCol>
                <a:gridCol w="2595278">
                  <a:extLst>
                    <a:ext uri="{9D8B030D-6E8A-4147-A177-3AD203B41FA5}">
                      <a16:colId xmlns:a16="http://schemas.microsoft.com/office/drawing/2014/main" val="3156931332"/>
                    </a:ext>
                  </a:extLst>
                </a:gridCol>
              </a:tblGrid>
              <a:tr h="305104"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Calibri"/>
                          <a:ea typeface="Times New Roman" panose="02020603050405020304" pitchFamily="18" charset="0"/>
                          <a:cs typeface="Arial"/>
                        </a:rPr>
                        <a:t> D. Key Vocabulary</a:t>
                      </a:r>
                      <a:endParaRPr lang="en-GB" sz="1600" dirty="0">
                        <a:effectLst/>
                        <a:latin typeface="Times New Roman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2036028"/>
                  </a:ext>
                </a:extLst>
              </a:tr>
              <a:tr h="218629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Definition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33206768"/>
                  </a:ext>
                </a:extLst>
              </a:tr>
              <a:tr h="427434"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+mn-lt"/>
                        </a:rPr>
                        <a:t>dystopia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 imagined place or state in which everything is unpleasant or bad, typically a totalitarian or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environmentally damaged</a:t>
                      </a: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one.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89428935"/>
                  </a:ext>
                </a:extLst>
              </a:tr>
              <a:tr h="282828">
                <a:tc>
                  <a:txBody>
                    <a:bodyPr/>
                    <a:lstStyle/>
                    <a:p>
                      <a:r>
                        <a:rPr lang="en-GB" sz="1000" b="1" dirty="0">
                          <a:latin typeface="+mn-lt"/>
                        </a:rPr>
                        <a:t>utopia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 imagined place or state of things in which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everything is perfect.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18749748"/>
                  </a:ext>
                </a:extLst>
              </a:tr>
              <a:tr h="4274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totalitarian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A</a:t>
                      </a: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system of government that is centralised</a:t>
                      </a: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and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dictatorial and requires its</a:t>
                      </a: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people to obey </a:t>
                      </a: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government or state</a:t>
                      </a:r>
                      <a:r>
                        <a:rPr lang="en-GB" sz="10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without questions.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4704333"/>
                  </a:ext>
                </a:extLst>
              </a:tr>
              <a:tr h="427434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fatalistic 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Relating to or characteristic of the belief that all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events are predetermined and therefore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inevitable.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45504448"/>
                  </a:ext>
                </a:extLst>
              </a:tr>
              <a:tr h="28282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nihilistic 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GB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</a:t>
                      </a:r>
                      <a:r>
                        <a:rPr lang="en-GB" sz="1000" b="0" i="0" u="none" strike="noStrike" dirty="0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ejecting all religious and moral principles in the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0" i="0" u="none" strike="noStrike" dirty="0">
                          <a:solidFill>
                            <a:srgbClr val="222222"/>
                          </a:solidFill>
                          <a:effectLst/>
                          <a:latin typeface="+mn-lt"/>
                        </a:rPr>
                        <a:t>   belief that life is meaningless.</a:t>
                      </a:r>
                      <a:endParaRPr lang="en-GB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1527882"/>
                  </a:ext>
                </a:extLst>
              </a:tr>
              <a:tr h="24407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repressed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Oppressed</a:t>
                      </a:r>
                      <a:r>
                        <a:rPr lang="en-GB" sz="10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or restrained. 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88257607"/>
                  </a:ext>
                </a:extLst>
              </a:tr>
              <a:tr h="28282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tyranny 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Cruel,</a:t>
                      </a:r>
                      <a:r>
                        <a:rPr lang="en-GB" sz="1000" baseline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unreasonable and oppressive rule or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aseline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government.</a:t>
                      </a:r>
                      <a:endParaRPr lang="en-GB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7447302"/>
                  </a:ext>
                </a:extLst>
              </a:tr>
              <a:tr h="240279">
                <a:tc>
                  <a:txBody>
                    <a:bodyPr/>
                    <a:lstStyle/>
                    <a:p>
                      <a:r>
                        <a:rPr lang="en-GB" sz="1000" b="1" dirty="0"/>
                        <a:t>dehumanise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To deprive some one</a:t>
                      </a:r>
                      <a:r>
                        <a:rPr lang="en-GB" sz="10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of positive human qualities.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23231366"/>
                  </a:ext>
                </a:extLst>
              </a:tr>
              <a:tr h="282828">
                <a:tc>
                  <a:txBody>
                    <a:bodyPr/>
                    <a:lstStyle/>
                    <a:p>
                      <a:r>
                        <a:rPr lang="en-GB" sz="1000" b="1" dirty="0"/>
                        <a:t>rebellion</a:t>
                      </a:r>
                      <a:r>
                        <a:rPr lang="en-GB" sz="1000" b="1" baseline="0" dirty="0"/>
                        <a:t> </a:t>
                      </a:r>
                      <a:endParaRPr lang="en-GB" sz="1000" b="1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 action or process of resisting authority,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control, or convention.</a:t>
                      </a:r>
                      <a:endParaRPr lang="en-GB" sz="10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6981991"/>
                  </a:ext>
                </a:extLst>
              </a:tr>
              <a:tr h="240279">
                <a:tc>
                  <a:txBody>
                    <a:bodyPr/>
                    <a:lstStyle/>
                    <a:p>
                      <a:r>
                        <a:rPr lang="en-GB" sz="1000" b="1" dirty="0"/>
                        <a:t>paranoia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GB" sz="1000" dirty="0"/>
                        <a:t>   Unjustified suspicion or mistrust of </a:t>
                      </a:r>
                      <a:r>
                        <a:rPr lang="en-GB" sz="1000" baseline="0" dirty="0"/>
                        <a:t>people. </a:t>
                      </a:r>
                      <a:endParaRPr lang="en-GB" sz="1000" dirty="0"/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6815145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653338"/>
              </p:ext>
            </p:extLst>
          </p:nvPr>
        </p:nvGraphicFramePr>
        <p:xfrm>
          <a:off x="4667812" y="1523700"/>
          <a:ext cx="3953998" cy="5024750"/>
        </p:xfrm>
        <a:graphic>
          <a:graphicData uri="http://schemas.openxmlformats.org/drawingml/2006/table">
            <a:tbl>
              <a:tblPr firstRow="1" bandRow="1"/>
              <a:tblGrid>
                <a:gridCol w="918853">
                  <a:extLst>
                    <a:ext uri="{9D8B030D-6E8A-4147-A177-3AD203B41FA5}">
                      <a16:colId xmlns:a16="http://schemas.microsoft.com/office/drawing/2014/main" val="1496004499"/>
                    </a:ext>
                  </a:extLst>
                </a:gridCol>
                <a:gridCol w="3035145">
                  <a:extLst>
                    <a:ext uri="{9D8B030D-6E8A-4147-A177-3AD203B41FA5}">
                      <a16:colId xmlns:a16="http://schemas.microsoft.com/office/drawing/2014/main" val="2800105465"/>
                    </a:ext>
                  </a:extLst>
                </a:gridCol>
              </a:tblGrid>
              <a:tr h="356419">
                <a:tc gridSpan="2"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1600" b="1" dirty="0"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  C. K</a:t>
                      </a:r>
                      <a:r>
                        <a:rPr lang="en-GB" sz="1600" b="1" kern="12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 panose="02020603050405020304" pitchFamily="18" charset="0"/>
                          <a:cs typeface="Arial"/>
                        </a:rPr>
                        <a:t>ey Terminology</a:t>
                      </a:r>
                      <a:endParaRPr lang="en-GB" sz="1100" dirty="0">
                        <a:effectLst/>
                        <a:latin typeface="Times New Roman"/>
                        <a:ea typeface="Calibri" panose="020F0502020204030204" pitchFamily="34" charset="0"/>
                        <a:cs typeface="Arial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7547216"/>
                  </a:ext>
                </a:extLst>
              </a:tr>
              <a:tr h="407495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Dystopian fiction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8425" marR="0" lvl="0" indent="-9017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Refers to</a:t>
                      </a:r>
                      <a:r>
                        <a:rPr lang="en-GB" sz="9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a genre of writing which explores  </a:t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the loss of civil</a:t>
                      </a:r>
                    </a:p>
                    <a:p>
                      <a:pPr marL="98425" marR="0" lvl="0" indent="-9017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</a:t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liberties, living under constant surveillance, laws controlling a</a:t>
                      </a:r>
                    </a:p>
                    <a:p>
                      <a:pPr marL="98425" marR="0" lvl="0" indent="-9017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</a:t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woman’s reproductive freedom, and denial of the right to</a:t>
                      </a:r>
                    </a:p>
                    <a:p>
                      <a:pPr marL="98425" marR="0" lvl="0" indent="-9017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    </a:t>
                      </a:r>
                      <a:r>
                        <a:rPr lang="en-GB" sz="9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</a:rPr>
                        <a:t>education.</a:t>
                      </a:r>
                      <a:endParaRPr lang="en-GB" sz="900" b="0" i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3275093"/>
                  </a:ext>
                </a:extLst>
              </a:tr>
              <a:tr h="3213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9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literary 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9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Conventions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16840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</a:t>
                      </a:r>
                      <a:r>
                        <a:rPr lang="en-GB" sz="9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efining features of particular literary genres, such as novel, short story, ballad, sonnet, and play.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58887881"/>
                  </a:ext>
                </a:extLst>
              </a:tr>
              <a:tr h="321310">
                <a:tc>
                  <a:txBody>
                    <a:bodyPr/>
                    <a:lstStyle/>
                    <a:p>
                      <a:r>
                        <a:rPr lang="en-GB" sz="900" b="1" dirty="0">
                          <a:latin typeface="+mn-lt"/>
                        </a:rPr>
                        <a:t>antagonist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A</a:t>
                      </a:r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person who actively opposes or is hostile to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someone or something; an adversary.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82483486"/>
                  </a:ext>
                </a:extLst>
              </a:tr>
              <a:tr h="3213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setting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8425" marR="0" lvl="0" indent="-9017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The time and place in which the story takes place in a piece of</a:t>
                      </a:r>
                    </a:p>
                    <a:p>
                      <a:pPr marL="98425" marR="0" lvl="0" indent="-9017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aseline="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</a:t>
                      </a:r>
                      <a:r>
                        <a:rPr lang="en-GB" sz="90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literature.  Setting </a:t>
                      </a:r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can establish the mood or atmosphere of a    </a:t>
                      </a:r>
                    </a:p>
                    <a:p>
                      <a:pPr marL="98425" marR="0" lvl="0" indent="-9017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 scene</a:t>
                      </a:r>
                      <a:r>
                        <a:rPr lang="en-GB" sz="9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or story.</a:t>
                      </a:r>
                      <a:r>
                        <a:rPr lang="en-GB" sz="9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9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7565123"/>
                  </a:ext>
                </a:extLst>
              </a:tr>
              <a:tr h="3213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mood 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8425" indent="-901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GB" sz="9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The feelings or atmosphere perceived by a reader in a piece of literature.</a:t>
                      </a:r>
                      <a:endParaRPr lang="en-GB" sz="90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0813164"/>
                  </a:ext>
                </a:extLst>
              </a:tr>
              <a:tr h="3213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motif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8425" indent="-901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A</a:t>
                      </a:r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dominant or recurring idea.</a:t>
                      </a:r>
                      <a:r>
                        <a:rPr lang="en-GB" sz="9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7351445"/>
                  </a:ext>
                </a:extLst>
              </a:tr>
              <a:tr h="3086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900" b="1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symbolism</a:t>
                      </a:r>
                      <a:endParaRPr lang="en-GB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98425" indent="-901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  The use of symbols to express ideas or qualities. 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54418587"/>
                  </a:ext>
                </a:extLst>
              </a:tr>
              <a:tr h="3086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foreshadowing 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+mn-lt"/>
                          <a:ea typeface="Calibri" panose="020F0502020204030204" pitchFamily="34" charset="0"/>
                          <a:cs typeface="Calibri"/>
                        </a:rPr>
                        <a:t>A literary device in which a writer gives an advance hint of what is to come later in the story.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47382467"/>
                  </a:ext>
                </a:extLst>
              </a:tr>
              <a:tr h="3086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8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characterization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/>
                          <a:ea typeface="Calibri" panose="020F0502020204030204" pitchFamily="34" charset="0"/>
                          <a:cs typeface="Times New Roman"/>
                        </a:rPr>
                        <a:t>A literary device in which in an author builds up a character in a narrative.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33733910"/>
                  </a:ext>
                </a:extLst>
              </a:tr>
              <a:tr h="3086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exposition 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Refers</a:t>
                      </a:r>
                      <a:r>
                        <a:rPr lang="en-GB" sz="9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part of the story used</a:t>
                      </a:r>
                      <a:r>
                        <a:rPr lang="en-GB" sz="9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to introduce background information about events, settings, characters etc. to the reader.</a:t>
                      </a:r>
                      <a:r>
                        <a:rPr lang="en-GB" sz="9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48902190"/>
                  </a:ext>
                </a:extLst>
              </a:tr>
              <a:tr h="3086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rising action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 related series of incidents in a literary plot that build toward the point of greatest excitement/interest.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8660318"/>
                  </a:ext>
                </a:extLst>
              </a:tr>
              <a:tr h="3086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climax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774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The point of highest tension in a narrative. </a:t>
                      </a: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5337554"/>
                  </a:ext>
                </a:extLst>
              </a:tr>
              <a:tr h="308610">
                <a:tc>
                  <a:txBody>
                    <a:bodyPr/>
                    <a:lstStyle/>
                    <a:p>
                      <a:pPr>
                        <a:lnSpc>
                          <a:spcPct val="106000"/>
                        </a:lnSpc>
                        <a:spcAft>
                          <a:spcPts val="0"/>
                        </a:spcAft>
                      </a:pPr>
                      <a:r>
                        <a:rPr lang="en-GB" sz="9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falling</a:t>
                      </a:r>
                      <a:r>
                        <a:rPr lang="en-GB" sz="900" b="1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action</a:t>
                      </a:r>
                      <a:endParaRPr lang="en-GB" sz="9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774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Occurs immediately after the climax, when the main problem </a:t>
                      </a:r>
                    </a:p>
                    <a:p>
                      <a:pPr indent="7747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9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of the story has</a:t>
                      </a:r>
                      <a:r>
                        <a:rPr lang="en-GB" sz="9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been resolved.</a:t>
                      </a: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567255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4974621" y="122305"/>
            <a:ext cx="60392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solidFill>
                  <a:srgbClr val="002060"/>
                </a:solidFill>
              </a:rPr>
              <a:t>HT3 </a:t>
            </a:r>
            <a:r>
              <a:rPr lang="en-GB" sz="2400" b="1" dirty="0">
                <a:solidFill>
                  <a:srgbClr val="002060"/>
                </a:solidFill>
                <a:sym typeface="Wingdings" panose="05000000000000000000" pitchFamily="2" charset="2"/>
              </a:rPr>
              <a:t> </a:t>
            </a:r>
            <a:r>
              <a:rPr lang="en-GB" sz="2400" b="1" dirty="0">
                <a:solidFill>
                  <a:srgbClr val="002060"/>
                </a:solidFill>
              </a:rPr>
              <a:t>YEAR EIGHT</a:t>
            </a:r>
          </a:p>
          <a:p>
            <a:pPr algn="ctr"/>
            <a:r>
              <a:rPr lang="en-GB" sz="2400" b="1" i="1" dirty="0">
                <a:solidFill>
                  <a:srgbClr val="00B0F0"/>
                </a:solidFill>
              </a:rPr>
              <a:t>DYSTOPIAN FICTION</a:t>
            </a:r>
          </a:p>
          <a:p>
            <a:pPr algn="ctr"/>
            <a:r>
              <a:rPr lang="en-GB" sz="2400" b="1" dirty="0">
                <a:solidFill>
                  <a:srgbClr val="002060"/>
                </a:solidFill>
              </a:rPr>
              <a:t>KNOWLEDGE ORGANISER </a:t>
            </a:r>
          </a:p>
        </p:txBody>
      </p:sp>
    </p:spTree>
    <p:extLst>
      <p:ext uri="{BB962C8B-B14F-4D97-AF65-F5344CB8AC3E}">
        <p14:creationId xmlns:p14="http://schemas.microsoft.com/office/powerpoint/2010/main" val="20581417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2835B33-2002-1348-541D-5E91195D96C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99547081"/>
              </p:ext>
            </p:extLst>
          </p:nvPr>
        </p:nvGraphicFramePr>
        <p:xfrm>
          <a:off x="226888" y="207445"/>
          <a:ext cx="4005225" cy="4200398"/>
        </p:xfrm>
        <a:graphic>
          <a:graphicData uri="http://schemas.openxmlformats.org/drawingml/2006/table">
            <a:tbl>
              <a:tblPr firstRow="1" bandRow="1"/>
              <a:tblGrid>
                <a:gridCol w="978615">
                  <a:extLst>
                    <a:ext uri="{9D8B030D-6E8A-4147-A177-3AD203B41FA5}">
                      <a16:colId xmlns:a16="http://schemas.microsoft.com/office/drawing/2014/main" val="3618775442"/>
                    </a:ext>
                  </a:extLst>
                </a:gridCol>
                <a:gridCol w="3026610">
                  <a:extLst>
                    <a:ext uri="{9D8B030D-6E8A-4147-A177-3AD203B41FA5}">
                      <a16:colId xmlns:a16="http://schemas.microsoft.com/office/drawing/2014/main" val="3151168755"/>
                    </a:ext>
                  </a:extLst>
                </a:gridCol>
              </a:tblGrid>
              <a:tr h="143510">
                <a:tc gridSpan="2"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200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E. Vocabulary 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152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GB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9439062"/>
                  </a:ext>
                </a:extLst>
              </a:tr>
              <a:tr h="205062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propaganda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2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GB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Using</a:t>
                      </a:r>
                      <a:r>
                        <a:rPr lang="en-GB" sz="105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biased or misleading information </a:t>
                      </a:r>
                      <a:r>
                        <a:rPr lang="en-GB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</a:t>
                      </a:r>
                    </a:p>
                    <a:p>
                      <a:pPr marL="152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promote a political</a:t>
                      </a:r>
                      <a:r>
                        <a:rPr lang="en-GB" sz="105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cause or point of view. 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211454"/>
                  </a:ext>
                </a:extLst>
              </a:tr>
              <a:tr h="24407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ebbing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GB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 gradually decrease</a:t>
                      </a:r>
                      <a:r>
                        <a:rPr lang="en-GB" sz="10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en-GB" sz="100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89632877"/>
                  </a:ext>
                </a:extLst>
              </a:tr>
              <a:tr h="24407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interminably 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Endless or continuing too long. 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52531692"/>
                  </a:ext>
                </a:extLst>
              </a:tr>
              <a:tr h="28282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perfunctory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Carrying</a:t>
                      </a:r>
                      <a:r>
                        <a:rPr lang="en-GB" sz="105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out an action without real interest, 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feeling or effort. 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98574789"/>
                  </a:ext>
                </a:extLst>
              </a:tr>
              <a:tr h="28282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paradox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GB" sz="1050" dirty="0"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</a:t>
                      </a:r>
                      <a:r>
                        <a:rPr lang="en-GB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person or thing that combines contradictory</a:t>
                      </a: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GB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features or qualities.</a:t>
                      </a:r>
                      <a:endParaRPr lang="en-GB" sz="105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79745220"/>
                  </a:ext>
                </a:extLst>
              </a:tr>
              <a:tr h="24407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stagnating 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2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b="0"/>
                        <a:t> Existing in an </a:t>
                      </a:r>
                      <a:r>
                        <a:rPr lang="en-US" sz="1050" b="0" dirty="0"/>
                        <a:t>unchanging</a:t>
                      </a:r>
                      <a:r>
                        <a:rPr lang="en-US" sz="1050" b="0" baseline="0" dirty="0"/>
                        <a:t> </a:t>
                      </a:r>
                      <a:r>
                        <a:rPr lang="en-US" sz="1050" b="0" dirty="0"/>
                        <a:t>situation</a:t>
                      </a:r>
                      <a:endParaRPr lang="en-GB" sz="105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02921247"/>
                  </a:ext>
                </a:extLst>
              </a:tr>
              <a:tr h="24407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futuristic 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2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Having or involving very modern technology or design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94731839"/>
                  </a:ext>
                </a:extLst>
              </a:tr>
              <a:tr h="282828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oppressive  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2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Something or someone that limits freedom of thought or </a:t>
                      </a:r>
                    </a:p>
                    <a:p>
                      <a:pPr marL="152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action  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9364030"/>
                  </a:ext>
                </a:extLst>
              </a:tr>
              <a:tr h="244077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bureaucratic </a:t>
                      </a: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2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I</a:t>
                      </a:r>
                      <a:r>
                        <a:rPr lang="en-GB" sz="105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nflexible</a:t>
                      </a:r>
                      <a:r>
                        <a:rPr lang="en-GB" sz="1050" baseline="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rules, procedures and regulations 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46409540"/>
                  </a:ext>
                </a:extLst>
              </a:tr>
              <a:tr h="298163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societal norm</a:t>
                      </a:r>
                      <a:r>
                        <a:rPr lang="en-GB" sz="105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2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/>
                        <a:t>  The unwritten rules of behavior that are considered </a:t>
                      </a:r>
                    </a:p>
                    <a:p>
                      <a:pPr marL="152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/>
                        <a:t>  acceptable in a group or society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5400416"/>
                  </a:ext>
                </a:extLst>
              </a:tr>
              <a:tr h="448235">
                <a:tc>
                  <a:txBody>
                    <a:bodyPr/>
                    <a:lstStyle/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050" b="1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dictatorship</a:t>
                      </a:r>
                      <a:r>
                        <a:rPr lang="en-GB" sz="1050" b="1" baseline="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endParaRPr lang="en-GB" sz="1050" b="1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152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baseline="0" dirty="0"/>
                        <a:t>  A </a:t>
                      </a:r>
                      <a:r>
                        <a:rPr lang="en-US" sz="1050" dirty="0"/>
                        <a:t>government or a social situation where one person /  </a:t>
                      </a:r>
                    </a:p>
                    <a:p>
                      <a:pPr marL="152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/>
                        <a:t>  system</a:t>
                      </a:r>
                      <a:r>
                        <a:rPr lang="en-US" sz="1050" baseline="0" dirty="0"/>
                        <a:t> </a:t>
                      </a:r>
                      <a:r>
                        <a:rPr lang="en-US" sz="1050" dirty="0"/>
                        <a:t>makes all the rules and decisions without allowing </a:t>
                      </a:r>
                    </a:p>
                    <a:p>
                      <a:pPr marL="1524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050" dirty="0"/>
                        <a:t>  input from anyone else. </a:t>
                      </a:r>
                      <a:endParaRPr lang="en-GB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599505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74643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63536C94E79F3408B47C414C420A5DB" ma:contentTypeVersion="19" ma:contentTypeDescription="Create a new document." ma:contentTypeScope="" ma:versionID="02c5444556cdc1cc90b5f52259fd0cec">
  <xsd:schema xmlns:xsd="http://www.w3.org/2001/XMLSchema" xmlns:xs="http://www.w3.org/2001/XMLSchema" xmlns:p="http://schemas.microsoft.com/office/2006/metadata/properties" xmlns:ns2="18753bbc-ab08-4073-aecf-7951f6e1fdd4" xmlns:ns3="a8cc0629-9a32-451a-890c-e9e7f11506e5" targetNamespace="http://schemas.microsoft.com/office/2006/metadata/properties" ma:root="true" ma:fieldsID="a573b6d2362731287ae831e09fd97c6a" ns2:_="" ns3:_="">
    <xsd:import namespace="18753bbc-ab08-4073-aecf-7951f6e1fdd4"/>
    <xsd:import namespace="a8cc0629-9a32-451a-890c-e9e7f11506e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Order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753bbc-ab08-4073-aecf-7951f6e1fdd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f3a41655-9651-4c7c-9345-4b6824121ce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Order0" ma:index="26" nillable="true" ma:displayName="Order" ma:format="Dropdown" ma:internalName="Order0" ma:percentage="FALSE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cc0629-9a32-451a-890c-e9e7f11506e5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9b4a6f9a-5c6b-4560-8e60-69bd7e08698a}" ma:internalName="TaxCatchAll" ma:showField="CatchAllData" ma:web="a8cc0629-9a32-451a-890c-e9e7f11506e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a8cc0629-9a32-451a-890c-e9e7f11506e5" xsi:nil="true"/>
    <lcf76f155ced4ddcb4097134ff3c332f xmlns="18753bbc-ab08-4073-aecf-7951f6e1fdd4">
      <Terms xmlns="http://schemas.microsoft.com/office/infopath/2007/PartnerControls"/>
    </lcf76f155ced4ddcb4097134ff3c332f>
    <Order0 xmlns="18753bbc-ab08-4073-aecf-7951f6e1fdd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3170635-EC72-478E-AD08-1FD2E00BA56E}"/>
</file>

<file path=customXml/itemProps2.xml><?xml version="1.0" encoding="utf-8"?>
<ds:datastoreItem xmlns:ds="http://schemas.openxmlformats.org/officeDocument/2006/customXml" ds:itemID="{4C985741-0CA5-4ED6-B897-7D94B22EB88B}">
  <ds:schemaRefs>
    <ds:schemaRef ds:uri="http://schemas.microsoft.com/office/2006/documentManagement/types"/>
    <ds:schemaRef ds:uri="http://purl.org/dc/elements/1.1/"/>
    <ds:schemaRef ds:uri="http://purl.org/dc/dcmitype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a8cc0629-9a32-451a-890c-e9e7f11506e5"/>
    <ds:schemaRef ds:uri="http://purl.org/dc/terms/"/>
    <ds:schemaRef ds:uri="18753bbc-ab08-4073-aecf-7951f6e1fdd4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3C999DD8-7371-4098-B9D5-9A026DF2A64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5776</TotalTime>
  <Words>1075</Words>
  <Application>Microsoft Office PowerPoint</Application>
  <PresentationFormat>Widescreen</PresentationFormat>
  <Paragraphs>131</Paragraphs>
  <Slides>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Brian Doyle</dc:creator>
  <cp:lastModifiedBy>Nazia.Salim</cp:lastModifiedBy>
  <cp:revision>13</cp:revision>
  <cp:lastPrinted>2024-11-07T15:59:55Z</cp:lastPrinted>
  <dcterms:created xsi:type="dcterms:W3CDTF">2018-09-07T12:08:02Z</dcterms:created>
  <dcterms:modified xsi:type="dcterms:W3CDTF">2024-11-08T09:57:30Z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0x010100763536C94E79F3408B47C414C420A5DB</vt:lpwstr>
  </property>
  <property fmtid="{D5CDD505-2E9C-101B-9397-08002B2CF9AE}" pid="3" name="MediaServiceImageTags">
    <vt:lpwstr/>
  </property>
</Properties>
</file>