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1CB508-144F-425C-B013-815A7E65FE93}" v="14" dt="2024-11-07T16:05:17.9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zia.Salim" userId="a13a08c2-816d-4b41-8ce4-f326b8364a30" providerId="ADAL" clId="{751CB508-144F-425C-B013-815A7E65FE93}"/>
    <pc:docChg chg="undo custSel modSld modNotesMaster">
      <pc:chgData name="Nazia.Salim" userId="a13a08c2-816d-4b41-8ce4-f326b8364a30" providerId="ADAL" clId="{751CB508-144F-425C-B013-815A7E65FE93}" dt="2024-11-07T16:05:17.930" v="92" actId="20577"/>
      <pc:docMkLst>
        <pc:docMk/>
      </pc:docMkLst>
      <pc:sldChg chg="modSp mod">
        <pc:chgData name="Nazia.Salim" userId="a13a08c2-816d-4b41-8ce4-f326b8364a30" providerId="ADAL" clId="{751CB508-144F-425C-B013-815A7E65FE93}" dt="2024-11-07T16:05:17.930" v="92" actId="20577"/>
        <pc:sldMkLst>
          <pc:docMk/>
          <pc:sldMk cId="4277238088" sldId="256"/>
        </pc:sldMkLst>
        <pc:spChg chg="mod">
          <ac:chgData name="Nazia.Salim" userId="a13a08c2-816d-4b41-8ce4-f326b8364a30" providerId="ADAL" clId="{751CB508-144F-425C-B013-815A7E65FE93}" dt="2024-11-07T08:04:35.033" v="88" actId="20577"/>
          <ac:spMkLst>
            <pc:docMk/>
            <pc:sldMk cId="4277238088" sldId="256"/>
            <ac:spMk id="8" creationId="{4EB3BA26-E111-4124-8FA4-B35B48B466E6}"/>
          </ac:spMkLst>
        </pc:spChg>
        <pc:graphicFrameChg chg="modGraphic">
          <ac:chgData name="Nazia.Salim" userId="a13a08c2-816d-4b41-8ce4-f326b8364a30" providerId="ADAL" clId="{751CB508-144F-425C-B013-815A7E65FE93}" dt="2024-11-07T08:00:36.754" v="4" actId="113"/>
          <ac:graphicFrameMkLst>
            <pc:docMk/>
            <pc:sldMk cId="4277238088" sldId="256"/>
            <ac:graphicFrameMk id="4" creationId="{974DA670-4898-0049-9F19-848A0D93CCC6}"/>
          </ac:graphicFrameMkLst>
        </pc:graphicFrameChg>
        <pc:graphicFrameChg chg="mod modGraphic">
          <ac:chgData name="Nazia.Salim" userId="a13a08c2-816d-4b41-8ce4-f326b8364a30" providerId="ADAL" clId="{751CB508-144F-425C-B013-815A7E65FE93}" dt="2024-11-07T16:05:17.930" v="92" actId="20577"/>
          <ac:graphicFrameMkLst>
            <pc:docMk/>
            <pc:sldMk cId="4277238088" sldId="256"/>
            <ac:graphicFrameMk id="11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3149" tIns="46575" rIns="93149" bIns="4657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3149" tIns="46575" rIns="93149" bIns="46575" rtlCol="0"/>
          <a:lstStyle>
            <a:lvl1pPr algn="r">
              <a:defRPr sz="1200"/>
            </a:lvl1pPr>
          </a:lstStyle>
          <a:p>
            <a:fld id="{2254B211-E8D9-4945-9FED-654447F37B72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49" tIns="46575" rIns="93149" bIns="4657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3149" tIns="46575" rIns="93149" bIns="4657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3149" tIns="46575" rIns="93149" bIns="4657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3149" tIns="46575" rIns="93149" bIns="46575" rtlCol="0" anchor="b"/>
          <a:lstStyle>
            <a:lvl1pPr algn="r">
              <a:defRPr sz="1200"/>
            </a:lvl1pPr>
          </a:lstStyle>
          <a:p>
            <a:fld id="{4C45A14B-63A5-4B38-BAE0-8E682FA8B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6843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Slide Image Placeholder 1">
            <a:extLst>
              <a:ext uri="{FF2B5EF4-FFF2-40B4-BE49-F238E27FC236}">
                <a16:creationId xmlns:a16="http://schemas.microsoft.com/office/drawing/2014/main" id="{4EA044D2-7BC2-BC49-9AFB-A966F754CD8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A12615-00C7-0348-BEC3-234C4EF872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Key messages:</a:t>
            </a:r>
          </a:p>
          <a:p>
            <a:pPr>
              <a:defRPr/>
            </a:pPr>
            <a:endParaRPr lang="en-US"/>
          </a:p>
          <a:p>
            <a:pPr marL="232873" indent="-232873">
              <a:buFontTx/>
              <a:buAutoNum type="arabicPeriod"/>
              <a:defRPr/>
            </a:pPr>
            <a:r>
              <a:rPr lang="en-US"/>
              <a:t>Is all content presented clearly? All diagrams etc. should be legible for students to access.</a:t>
            </a:r>
          </a:p>
          <a:p>
            <a:pPr marL="232873" indent="-232873">
              <a:buFontTx/>
              <a:buAutoNum type="arabicPeriod"/>
              <a:defRPr/>
            </a:pPr>
            <a:r>
              <a:rPr lang="en-US"/>
              <a:t>Does the layout allow for testing opportunities in class and in morning meeting? The above layout gives a clear indication of term on one side with the definition or description on the other.</a:t>
            </a:r>
          </a:p>
          <a:p>
            <a:pPr marL="232873" indent="-232873">
              <a:buFontTx/>
              <a:buAutoNum type="arabicPeriod"/>
              <a:defRPr/>
            </a:pPr>
            <a:r>
              <a:rPr lang="en-US"/>
              <a:t>Are there challenge tasks for students to complete?</a:t>
            </a:r>
          </a:p>
          <a:p>
            <a:pPr marL="232873" indent="-232873">
              <a:buFontTx/>
              <a:buAutoNum type="arabicPeriod"/>
              <a:defRPr/>
            </a:pPr>
            <a:r>
              <a:rPr lang="en-US"/>
              <a:t>Does the content link explicitly to the content covered in the </a:t>
            </a:r>
            <a:r>
              <a:rPr lang="en-US" err="1"/>
              <a:t>SoW</a:t>
            </a:r>
            <a:r>
              <a:rPr lang="en-US"/>
              <a:t>?</a:t>
            </a:r>
          </a:p>
          <a:p>
            <a:pPr marL="232873" indent="-232873">
              <a:buFontTx/>
              <a:buAutoNum type="arabicPeriod"/>
              <a:defRPr/>
            </a:pPr>
            <a:r>
              <a:rPr lang="en-US"/>
              <a:t>Is some content emboldened for clarity?</a:t>
            </a:r>
          </a:p>
        </p:txBody>
      </p:sp>
      <p:sp>
        <p:nvSpPr>
          <p:cNvPr id="5123" name="Slide Number Placeholder 3">
            <a:extLst>
              <a:ext uri="{FF2B5EF4-FFF2-40B4-BE49-F238E27FC236}">
                <a16:creationId xmlns:a16="http://schemas.microsoft.com/office/drawing/2014/main" id="{81D8A230-6C4C-B74F-84A9-F53BE785B1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6839" indent="-291092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4368" indent="-23287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115" indent="-23287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5862" indent="-23287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1608" indent="-232873" defTabSz="465747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27356" indent="-232873" defTabSz="465747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3103" indent="-232873" defTabSz="465747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58850" indent="-232873" defTabSz="465747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655DB48-B46D-4245-A7F4-146D932A47E6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078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Slide Image Placeholder 1">
            <a:extLst>
              <a:ext uri="{FF2B5EF4-FFF2-40B4-BE49-F238E27FC236}">
                <a16:creationId xmlns:a16="http://schemas.microsoft.com/office/drawing/2014/main" id="{90C17800-67F2-A241-8568-F56B8029123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0" name="Notes Placeholder 2">
            <a:extLst>
              <a:ext uri="{FF2B5EF4-FFF2-40B4-BE49-F238E27FC236}">
                <a16:creationId xmlns:a16="http://schemas.microsoft.com/office/drawing/2014/main" id="{1D6604A4-D155-5C43-94E2-87169493A0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7171" name="Slide Number Placeholder 3">
            <a:extLst>
              <a:ext uri="{FF2B5EF4-FFF2-40B4-BE49-F238E27FC236}">
                <a16:creationId xmlns:a16="http://schemas.microsoft.com/office/drawing/2014/main" id="{E0DBCD1A-022C-034D-AD40-FC51FB7653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6839" indent="-291092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4368" indent="-23287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115" indent="-23287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5862" indent="-23287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1608" indent="-232873" defTabSz="465747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27356" indent="-232873" defTabSz="465747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3103" indent="-232873" defTabSz="465747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58850" indent="-232873" defTabSz="465747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B2D52D6-2D8D-C241-8E11-A8BDDE375DD8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7661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1BC4-BDC9-4EE9-900B-60C77E93450D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9A56A-8703-4546-9D81-D7BFBF9910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936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1BC4-BDC9-4EE9-900B-60C77E93450D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9A56A-8703-4546-9D81-D7BFBF9910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779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1BC4-BDC9-4EE9-900B-60C77E93450D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9A56A-8703-4546-9D81-D7BFBF9910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448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1BC4-BDC9-4EE9-900B-60C77E93450D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9A56A-8703-4546-9D81-D7BFBF9910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239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1BC4-BDC9-4EE9-900B-60C77E93450D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9A56A-8703-4546-9D81-D7BFBF9910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174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1BC4-BDC9-4EE9-900B-60C77E93450D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9A56A-8703-4546-9D81-D7BFBF9910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3379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1BC4-BDC9-4EE9-900B-60C77E93450D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9A56A-8703-4546-9D81-D7BFBF9910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10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1BC4-BDC9-4EE9-900B-60C77E93450D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9A56A-8703-4546-9D81-D7BFBF9910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1646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1BC4-BDC9-4EE9-900B-60C77E93450D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9A56A-8703-4546-9D81-D7BFBF9910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989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1BC4-BDC9-4EE9-900B-60C77E93450D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9A56A-8703-4546-9D81-D7BFBF9910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7337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01BC4-BDC9-4EE9-900B-60C77E93450D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9A56A-8703-4546-9D81-D7BFBF9910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303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01BC4-BDC9-4EE9-900B-60C77E93450D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9A56A-8703-4546-9D81-D7BFBF9910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82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74DA670-4898-0049-9F19-848A0D93CC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475718"/>
              </p:ext>
            </p:extLst>
          </p:nvPr>
        </p:nvGraphicFramePr>
        <p:xfrm>
          <a:off x="0" y="-20568"/>
          <a:ext cx="3485322" cy="6734345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1146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8834">
                  <a:extLst>
                    <a:ext uri="{9D8B030D-6E8A-4147-A177-3AD203B41FA5}">
                      <a16:colId xmlns:a16="http://schemas.microsoft.com/office/drawing/2014/main" val="2799714819"/>
                    </a:ext>
                  </a:extLst>
                </a:gridCol>
              </a:tblGrid>
              <a:tr h="279459">
                <a:tc gridSpan="2"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>
                          <a:solidFill>
                            <a:schemeClr val="tx1"/>
                          </a:solidFill>
                        </a:rPr>
                        <a:t>A. Mythology and Key Vocabulary</a:t>
                      </a:r>
                    </a:p>
                  </a:txBody>
                  <a:tcPr marL="91432" marR="91432" marT="45712" marB="4571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400">
                        <a:solidFill>
                          <a:schemeClr val="bg1"/>
                        </a:solidFill>
                      </a:endParaRPr>
                    </a:p>
                  </a:txBody>
                  <a:tcPr marL="91432" marR="91432" marT="45712" marB="4571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6354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b="0" i="0" u="none" baseline="0">
                          <a:solidFill>
                            <a:schemeClr val="tx1"/>
                          </a:solidFill>
                        </a:rPr>
                        <a:t>1. Mythology</a:t>
                      </a:r>
                    </a:p>
                  </a:txBody>
                  <a:tcPr marL="91432" marR="91432" marT="45712" marB="4571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u="none" baseline="0">
                          <a:solidFill>
                            <a:schemeClr val="tx1"/>
                          </a:solidFill>
                        </a:rPr>
                        <a:t>Explores philosophy and politics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u="none" baseline="0">
                          <a:solidFill>
                            <a:schemeClr val="tx1"/>
                          </a:solidFill>
                        </a:rPr>
                        <a:t>A traditional story that explains something or provides a moral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i="0" u="none" baseline="0">
                          <a:solidFill>
                            <a:schemeClr val="tx1"/>
                          </a:solidFill>
                        </a:rPr>
                        <a:t>Originally spread through story telling</a:t>
                      </a:r>
                    </a:p>
                  </a:txBody>
                  <a:tcPr marL="91432" marR="91432" marT="45712" marB="4571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5091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b="0" i="0" u="none" baseline="0">
                          <a:solidFill>
                            <a:schemeClr val="tx1"/>
                          </a:solidFill>
                        </a:rPr>
                        <a:t>2. Moral</a:t>
                      </a:r>
                    </a:p>
                  </a:txBody>
                  <a:tcPr marL="91432" marR="91432" marT="45712" marB="4571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400" b="0">
                          <a:solidFill>
                            <a:schemeClr val="tx1"/>
                          </a:solidFill>
                          <a:latin typeface="Calibri body"/>
                        </a:rPr>
                        <a:t>A lesson learned as a result of a story or experience</a:t>
                      </a:r>
                    </a:p>
                  </a:txBody>
                  <a:tcPr marL="91432" marR="91432" marT="45712" marB="4571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2490574"/>
                  </a:ext>
                </a:extLst>
              </a:tr>
              <a:tr h="6707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0" u="none" baseline="0">
                          <a:solidFill>
                            <a:schemeClr val="tx1"/>
                          </a:solidFill>
                        </a:rPr>
                        <a:t>3. Greco-Roman Era</a:t>
                      </a:r>
                    </a:p>
                  </a:txBody>
                  <a:tcPr marL="91432" marR="91432" marT="45712" marB="4571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u="none" baseline="0">
                          <a:solidFill>
                            <a:schemeClr val="tx1"/>
                          </a:solidFill>
                        </a:rPr>
                        <a:t>When the Greek and Roman Empires existed - 8</a:t>
                      </a:r>
                      <a:r>
                        <a:rPr lang="en-US" sz="1400" b="0" u="none" baseline="3000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b="0" u="none" baseline="0">
                          <a:solidFill>
                            <a:schemeClr val="tx1"/>
                          </a:solidFill>
                        </a:rPr>
                        <a:t> Century BC and 6</a:t>
                      </a:r>
                      <a:r>
                        <a:rPr lang="en-US" sz="1400" b="0" u="none" baseline="3000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b="0" u="none" baseline="0">
                          <a:solidFill>
                            <a:schemeClr val="tx1"/>
                          </a:solidFill>
                        </a:rPr>
                        <a:t> Century AD</a:t>
                      </a:r>
                    </a:p>
                  </a:txBody>
                  <a:tcPr marL="91432" marR="91432" marT="45712" marB="4571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8636279"/>
                  </a:ext>
                </a:extLst>
              </a:tr>
              <a:tr h="6707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0" i="0" u="none" baseline="0">
                          <a:solidFill>
                            <a:schemeClr val="tx1"/>
                          </a:solidFill>
                          <a:latin typeface="Calibri body"/>
                        </a:rPr>
                        <a:t>4. </a:t>
                      </a:r>
                      <a:r>
                        <a:rPr lang="en-GB" sz="1400" b="0">
                          <a:solidFill>
                            <a:schemeClr val="tx1"/>
                          </a:solidFill>
                          <a:latin typeface="Calibri body"/>
                        </a:rPr>
                        <a:t>Xenia - (zee-ne-uh)</a:t>
                      </a:r>
                    </a:p>
                  </a:txBody>
                  <a:tcPr marL="91432" marR="91432" marT="45712" marB="4571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400" b="0">
                          <a:solidFill>
                            <a:schemeClr val="tx1"/>
                          </a:solidFill>
                          <a:latin typeface="Calibri body"/>
                        </a:rPr>
                        <a:t>Hospitality, being welcoming, generosity and courtesy </a:t>
                      </a:r>
                      <a:r>
                        <a:rPr lang="en-US" sz="1400" b="0">
                          <a:solidFill>
                            <a:schemeClr val="tx1"/>
                          </a:solidFill>
                          <a:latin typeface="Calibri body"/>
                        </a:rPr>
                        <a:t>shown to those who are far from home</a:t>
                      </a:r>
                    </a:p>
                  </a:txBody>
                  <a:tcPr marL="91432" marR="91432" marT="45712" marB="4571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6576634"/>
                  </a:ext>
                </a:extLst>
              </a:tr>
              <a:tr h="4750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0" i="0" u="none" baseline="0">
                          <a:solidFill>
                            <a:schemeClr val="tx1"/>
                          </a:solidFill>
                          <a:latin typeface="Calibri body"/>
                        </a:rPr>
                        <a:t>5. </a:t>
                      </a:r>
                      <a:r>
                        <a:rPr lang="en-GB" sz="1400" b="0">
                          <a:solidFill>
                            <a:schemeClr val="tx1"/>
                          </a:solidFill>
                          <a:latin typeface="Calibri body"/>
                        </a:rPr>
                        <a:t>Philotimia (phil-o-teem-e-uh)</a:t>
                      </a:r>
                    </a:p>
                  </a:txBody>
                  <a:tcPr marL="91432" marR="91432" marT="45712" marB="4571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latin typeface="Calibri body"/>
                        </a:rPr>
                        <a:t>The love of being </a:t>
                      </a:r>
                      <a:r>
                        <a:rPr lang="en-US" sz="1400" b="0" err="1">
                          <a:solidFill>
                            <a:schemeClr val="tx1"/>
                          </a:solidFill>
                          <a:latin typeface="Calibri body"/>
                        </a:rPr>
                        <a:t>honoured</a:t>
                      </a:r>
                      <a:r>
                        <a:rPr lang="en-US" sz="1400" b="0">
                          <a:solidFill>
                            <a:schemeClr val="tx1"/>
                          </a:solidFill>
                          <a:latin typeface="Calibri body"/>
                        </a:rPr>
                        <a:t>. </a:t>
                      </a:r>
                      <a:endParaRPr lang="en-US" sz="1400" b="0" i="0" u="none" baseline="0">
                        <a:solidFill>
                          <a:schemeClr val="tx1"/>
                        </a:solidFill>
                        <a:latin typeface="Calibri body"/>
                      </a:endParaRPr>
                    </a:p>
                  </a:txBody>
                  <a:tcPr marL="91432" marR="91432" marT="45712" marB="4571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3677227"/>
                  </a:ext>
                </a:extLst>
              </a:tr>
              <a:tr h="4750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i="0" u="none" baseline="0">
                          <a:solidFill>
                            <a:schemeClr val="tx1"/>
                          </a:solidFill>
                          <a:latin typeface="+mj-lt"/>
                        </a:rPr>
                        <a:t>6. </a:t>
                      </a:r>
                      <a:r>
                        <a:rPr lang="en-GB" sz="1400" b="1" err="1">
                          <a:solidFill>
                            <a:schemeClr val="tx1"/>
                          </a:solidFill>
                          <a:latin typeface="+mj-lt"/>
                        </a:rPr>
                        <a:t>Aristeia</a:t>
                      </a:r>
                      <a:r>
                        <a:rPr lang="en-GB" sz="1400" b="1">
                          <a:solidFill>
                            <a:schemeClr val="tx1"/>
                          </a:solidFill>
                          <a:latin typeface="+mj-lt"/>
                        </a:rPr>
                        <a:t> -  (</a:t>
                      </a:r>
                      <a:r>
                        <a:rPr lang="en-GB" sz="1400" b="1" err="1">
                          <a:solidFill>
                            <a:schemeClr val="tx1"/>
                          </a:solidFill>
                          <a:latin typeface="+mj-lt"/>
                        </a:rPr>
                        <a:t>Ar</a:t>
                      </a:r>
                      <a:r>
                        <a:rPr lang="en-GB" sz="1400" b="1">
                          <a:solidFill>
                            <a:schemeClr val="tx1"/>
                          </a:solidFill>
                          <a:latin typeface="+mj-lt"/>
                        </a:rPr>
                        <a:t>-is-</a:t>
                      </a:r>
                      <a:r>
                        <a:rPr lang="en-GB" sz="1400" b="1" err="1">
                          <a:solidFill>
                            <a:schemeClr val="tx1"/>
                          </a:solidFill>
                          <a:latin typeface="+mj-lt"/>
                        </a:rPr>
                        <a:t>te</a:t>
                      </a:r>
                      <a:r>
                        <a:rPr lang="en-GB" sz="1400" b="1">
                          <a:solidFill>
                            <a:schemeClr val="tx1"/>
                          </a:solidFill>
                          <a:latin typeface="+mj-lt"/>
                        </a:rPr>
                        <a:t>-uh)</a:t>
                      </a:r>
                    </a:p>
                  </a:txBody>
                  <a:tcPr marL="91432" marR="91432" marT="45712" marB="4571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400" b="0">
                          <a:solidFill>
                            <a:schemeClr val="tx1"/>
                          </a:solidFill>
                          <a:latin typeface="Calibri body"/>
                        </a:rPr>
                        <a:t>Excellence in battle.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400" b="0" i="0" u="none" baseline="0">
                        <a:solidFill>
                          <a:schemeClr val="tx1"/>
                        </a:solidFill>
                        <a:latin typeface="Calibri body"/>
                      </a:endParaRPr>
                    </a:p>
                  </a:txBody>
                  <a:tcPr marL="91432" marR="91432" marT="45712" marB="4571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73000"/>
                  </a:ext>
                </a:extLst>
              </a:tr>
              <a:tr h="760377">
                <a:tc>
                  <a:txBody>
                    <a:bodyPr/>
                    <a:lstStyle/>
                    <a:p>
                      <a:r>
                        <a:rPr lang="en-GB" sz="1400" b="1">
                          <a:solidFill>
                            <a:schemeClr val="tx1"/>
                          </a:solidFill>
                          <a:latin typeface="+mj-lt"/>
                        </a:rPr>
                        <a:t>7. Moira - (Moi-</a:t>
                      </a:r>
                      <a:r>
                        <a:rPr lang="en-GB" sz="1400" b="1" err="1">
                          <a:solidFill>
                            <a:schemeClr val="tx1"/>
                          </a:solidFill>
                          <a:latin typeface="+mj-lt"/>
                        </a:rPr>
                        <a:t>ruh</a:t>
                      </a:r>
                      <a:r>
                        <a:rPr lang="en-GB" sz="1400" b="1">
                          <a:solidFill>
                            <a:schemeClr val="tx1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b="1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91432" marR="91432" marT="45712" marB="4571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idea of fate. </a:t>
                      </a:r>
                    </a:p>
                  </a:txBody>
                  <a:tcPr marL="91432" marR="91432" marT="45712" marB="45712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0909177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2143634"/>
              </p:ext>
            </p:extLst>
          </p:nvPr>
        </p:nvGraphicFramePr>
        <p:xfrm>
          <a:off x="3630386" y="532302"/>
          <a:ext cx="8561615" cy="6139326"/>
        </p:xfrm>
        <a:graphic>
          <a:graphicData uri="http://schemas.openxmlformats.org/drawingml/2006/table">
            <a:tbl>
              <a:tblPr firstRow="1" bandRow="1"/>
              <a:tblGrid>
                <a:gridCol w="1048134">
                  <a:extLst>
                    <a:ext uri="{9D8B030D-6E8A-4147-A177-3AD203B41FA5}">
                      <a16:colId xmlns:a16="http://schemas.microsoft.com/office/drawing/2014/main" val="1496004499"/>
                    </a:ext>
                  </a:extLst>
                </a:gridCol>
                <a:gridCol w="1371509">
                  <a:extLst>
                    <a:ext uri="{9D8B030D-6E8A-4147-A177-3AD203B41FA5}">
                      <a16:colId xmlns:a16="http://schemas.microsoft.com/office/drawing/2014/main" val="2727270162"/>
                    </a:ext>
                  </a:extLst>
                </a:gridCol>
                <a:gridCol w="2450453">
                  <a:extLst>
                    <a:ext uri="{9D8B030D-6E8A-4147-A177-3AD203B41FA5}">
                      <a16:colId xmlns:a16="http://schemas.microsoft.com/office/drawing/2014/main" val="2800105465"/>
                    </a:ext>
                  </a:extLst>
                </a:gridCol>
                <a:gridCol w="3691519">
                  <a:extLst>
                    <a:ext uri="{9D8B030D-6E8A-4147-A177-3AD203B41FA5}">
                      <a16:colId xmlns:a16="http://schemas.microsoft.com/office/drawing/2014/main" val="1540901633"/>
                    </a:ext>
                  </a:extLst>
                </a:gridCol>
              </a:tblGrid>
              <a:tr h="322965">
                <a:tc gridSpan="4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300" b="1">
                          <a:solidFill>
                            <a:schemeClr val="tx1"/>
                          </a:solidFill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B.</a:t>
                      </a:r>
                      <a:r>
                        <a:rPr lang="en-GB" sz="1300" b="1" baseline="0">
                          <a:solidFill>
                            <a:schemeClr val="tx1"/>
                          </a:solidFill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Mythical Gods from Greek and Roman Mythology</a:t>
                      </a:r>
                      <a:endParaRPr lang="en-GB" sz="1300">
                        <a:solidFill>
                          <a:schemeClr val="tx1"/>
                        </a:solidFill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GB" sz="140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547216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300" b="1" u="sng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Greek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300" b="1" u="sng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Roman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8425" indent="-901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b="1" u="sng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Role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8425" indent="-901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b="1" u="sng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Additional Information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3961097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300" b="1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Zeus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300" b="1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Jupiter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8425" indent="-901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King of the Gods, </a:t>
                      </a:r>
                    </a:p>
                    <a:p>
                      <a:pPr marL="98425" indent="-901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God of the Sky and Air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 indent="-1714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30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Zeus lives on Mount Olympus</a:t>
                      </a:r>
                    </a:p>
                    <a:p>
                      <a:pPr marL="179705" indent="-1714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30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Zeus was married to Goddess Hera</a:t>
                      </a:r>
                    </a:p>
                    <a:p>
                      <a:pPr marL="179705" indent="-1714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30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Jupiter was married to Goddess Juno</a:t>
                      </a:r>
                    </a:p>
                    <a:p>
                      <a:pPr marL="179705" indent="-1714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30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Brothers were Poseidon and Hades</a:t>
                      </a:r>
                    </a:p>
                    <a:p>
                      <a:pPr marL="179705" indent="-1714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30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3275093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300" b="1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Poseidon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300" b="1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Neptune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8425" indent="-901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God of the sea, earthquakes and horses.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 indent="-1714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30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Both important to sailor and fishermen</a:t>
                      </a:r>
                    </a:p>
                    <a:p>
                      <a:pPr marL="179705" indent="-1714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30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They could create sea storms to ruin ships or clear weather to help them along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055052"/>
                  </a:ext>
                </a:extLst>
              </a:tr>
              <a:tr h="43283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300" b="1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Apollo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300" b="1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Apollo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8425" indent="-901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God of music, poetry, light, prophecy and medicine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 indent="-1714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30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Young and beardless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4928934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300" b="1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Hades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300" b="1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Pluto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8425" indent="-901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God of the Underworld (Hell)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 indent="-1714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30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Ruler of the dead</a:t>
                      </a:r>
                    </a:p>
                    <a:p>
                      <a:pPr marL="179705" indent="-1714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30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Husbands of Persephone (G)/Proserpine (R)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2912935"/>
                  </a:ext>
                </a:extLst>
              </a:tr>
              <a:tr h="175577">
                <a:tc gridSpan="4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300" b="1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 </a:t>
                      </a:r>
                      <a:r>
                        <a:rPr lang="en-GB" sz="1300" b="1" baseline="0">
                          <a:solidFill>
                            <a:schemeClr val="tx1"/>
                          </a:solidFill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Mythical Gods from Greek and Roman Mythology</a:t>
                      </a:r>
                      <a:endParaRPr lang="en-GB" sz="1300" b="1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GB" sz="1250" b="1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98425" indent="-901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25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9705" indent="-1714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25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2196404"/>
                  </a:ext>
                </a:extLst>
              </a:tr>
              <a:tr h="146273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b="1" u="sng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Greek name: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300" b="1" u="sng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Roman name: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98425" indent="-901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b="1" u="sng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Role: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8255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1300">
                        <a:effectLst/>
                        <a:highlight>
                          <a:srgbClr val="000000"/>
                        </a:highlight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0402975"/>
                  </a:ext>
                </a:extLst>
              </a:tr>
              <a:tr h="146273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300" b="1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Hera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300" b="1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Juno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98425" indent="-901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Chief Goddess (married to Zeus or Jupiter); Goddess of marriage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8255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1300">
                        <a:effectLst/>
                        <a:highlight>
                          <a:srgbClr val="000000"/>
                        </a:highlight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193125544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300" b="1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Ares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300" b="1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Mars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98425" indent="-901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God of War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98425" indent="-901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300">
                        <a:effectLst/>
                        <a:highlight>
                          <a:srgbClr val="000000"/>
                        </a:highlight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132345"/>
                  </a:ext>
                </a:extLst>
              </a:tr>
              <a:tr h="283099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300" b="1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Artemis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300" b="1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Diana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98425" indent="-901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Goddess of Hunting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98425" indent="-901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300">
                        <a:effectLst/>
                        <a:highlight>
                          <a:srgbClr val="000000"/>
                        </a:highlight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3543754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300" b="1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Aphrodite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300" b="1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Venus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98425" indent="-901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Goddess of beauty and love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98425" indent="-901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300">
                        <a:effectLst/>
                        <a:highlight>
                          <a:srgbClr val="000000"/>
                        </a:highlight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2293066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300" b="1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Eros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300" b="1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Cupid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98425" indent="-901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God of Love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98425" indent="-901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300">
                        <a:effectLst/>
                        <a:highlight>
                          <a:srgbClr val="000000"/>
                        </a:highlight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6769002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300" b="1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Athena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300" b="1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Minerva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98425" indent="-901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Goddess of Wisdom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98425" indent="-901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300">
                        <a:effectLst/>
                        <a:highlight>
                          <a:srgbClr val="000000"/>
                        </a:highlight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1055608"/>
                  </a:ext>
                </a:extLst>
              </a:tr>
              <a:tr h="33807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300" b="1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Hermes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300" b="1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Mercury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98425" indent="-901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Messenger of the Gods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8255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1300">
                        <a:effectLst/>
                        <a:highlight>
                          <a:srgbClr val="000000"/>
                        </a:highlight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87337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300" b="1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Heracles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300" b="1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Hercules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8425" indent="-901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God of Strength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255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30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Known for his superhuman strength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8086999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EB3BA26-E111-4124-8FA4-B35B48B466E6}"/>
              </a:ext>
            </a:extLst>
          </p:cNvPr>
          <p:cNvSpPr txBox="1"/>
          <p:nvPr/>
        </p:nvSpPr>
        <p:spPr>
          <a:xfrm>
            <a:off x="5981873" y="-62571"/>
            <a:ext cx="43761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>
                <a:solidFill>
                  <a:srgbClr val="002060"/>
                </a:solidFill>
              </a:rPr>
              <a:t>HT3 </a:t>
            </a:r>
            <a:r>
              <a:rPr lang="en-GB" b="1">
                <a:solidFill>
                  <a:srgbClr val="002060"/>
                </a:solidFill>
                <a:sym typeface="Wingdings" panose="05000000000000000000" pitchFamily="2" charset="2"/>
              </a:rPr>
              <a:t> </a:t>
            </a:r>
            <a:r>
              <a:rPr lang="en-GB" b="1">
                <a:solidFill>
                  <a:srgbClr val="002060"/>
                </a:solidFill>
              </a:rPr>
              <a:t>YEAR SEVEN - English</a:t>
            </a:r>
          </a:p>
          <a:p>
            <a:pPr algn="ctr"/>
            <a:r>
              <a:rPr lang="en-GB" b="1">
                <a:solidFill>
                  <a:srgbClr val="0070C0"/>
                </a:solidFill>
              </a:rPr>
              <a:t>Introduction to Mythology</a:t>
            </a:r>
          </a:p>
        </p:txBody>
      </p:sp>
    </p:spTree>
    <p:extLst>
      <p:ext uri="{BB962C8B-B14F-4D97-AF65-F5344CB8AC3E}">
        <p14:creationId xmlns:p14="http://schemas.microsoft.com/office/powerpoint/2010/main" val="4277238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91059C44-5830-4954-AB62-C6A8F87329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4423805"/>
              </p:ext>
            </p:extLst>
          </p:nvPr>
        </p:nvGraphicFramePr>
        <p:xfrm>
          <a:off x="0" y="195838"/>
          <a:ext cx="7454900" cy="4678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2096">
                  <a:extLst>
                    <a:ext uri="{9D8B030D-6E8A-4147-A177-3AD203B41FA5}">
                      <a16:colId xmlns:a16="http://schemas.microsoft.com/office/drawing/2014/main" val="2620687221"/>
                    </a:ext>
                  </a:extLst>
                </a:gridCol>
                <a:gridCol w="5282804">
                  <a:extLst>
                    <a:ext uri="{9D8B030D-6E8A-4147-A177-3AD203B41FA5}">
                      <a16:colId xmlns:a16="http://schemas.microsoft.com/office/drawing/2014/main" val="3051158686"/>
                    </a:ext>
                  </a:extLst>
                </a:gridCol>
              </a:tblGrid>
              <a:tr h="236149">
                <a:tc gridSpan="2">
                  <a:txBody>
                    <a:bodyPr/>
                    <a:lstStyle/>
                    <a:p>
                      <a:r>
                        <a:rPr lang="en-GB" sz="1200" b="1"/>
                        <a:t>D. Key Vocabulary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2425211"/>
                  </a:ext>
                </a:extLst>
              </a:tr>
              <a:tr h="23614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200" b="1"/>
                        <a:t>1. Philosophy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The study of knowledge, reality and existence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5709802"/>
                  </a:ext>
                </a:extLst>
              </a:tr>
              <a:tr h="268080">
                <a:tc>
                  <a:txBody>
                    <a:bodyPr/>
                    <a:lstStyle/>
                    <a:p>
                      <a:r>
                        <a:rPr lang="en-GB" sz="1200" b="1"/>
                        <a:t>2. Ancient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Belonging to a time of history that no longer exists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7037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b="1"/>
                        <a:t>3. Metamorphosis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Process of transformation from one thing into a completely different 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4721422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GB" sz="1200" b="1"/>
                        <a:t>4. Transformation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A dramatic 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07829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b="1"/>
                        <a:t>5. Myth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A story that explores the early history of people, typically involving supernatural beings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4641661"/>
                  </a:ext>
                </a:extLst>
              </a:tr>
              <a:tr h="203926">
                <a:tc>
                  <a:txBody>
                    <a:bodyPr/>
                    <a:lstStyle/>
                    <a:p>
                      <a:r>
                        <a:rPr lang="en-GB" sz="1200" b="1"/>
                        <a:t>6. Allegory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Story with a moral or political lesson to be learned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4093362"/>
                  </a:ext>
                </a:extLst>
              </a:tr>
              <a:tr h="203926">
                <a:tc gridSpan="2">
                  <a:txBody>
                    <a:bodyPr/>
                    <a:lstStyle/>
                    <a:p>
                      <a:r>
                        <a:rPr lang="en-GB" sz="1200" b="1"/>
                        <a:t>E. Key Vocabulary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309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200" b="1"/>
                        <a:t>1. Fable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Story with a moral lesson, uses animals to teach the message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95036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b="1"/>
                        <a:t>2. Mortal / Immortal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Mortal = something that will die</a:t>
                      </a:r>
                    </a:p>
                    <a:p>
                      <a:r>
                        <a:rPr lang="en-GB" sz="1200"/>
                        <a:t>Immortal = something that doesn’t die and lives forever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7508863"/>
                  </a:ext>
                </a:extLst>
              </a:tr>
              <a:tr h="212634">
                <a:tc>
                  <a:txBody>
                    <a:bodyPr/>
                    <a:lstStyle/>
                    <a:p>
                      <a:r>
                        <a:rPr lang="en-GB" sz="1200" b="1"/>
                        <a:t>3. Odyssey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A long and eventful journey or experience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2132015"/>
                  </a:ext>
                </a:extLst>
              </a:tr>
              <a:tr h="157480">
                <a:tc>
                  <a:txBody>
                    <a:bodyPr/>
                    <a:lstStyle/>
                    <a:p>
                      <a:r>
                        <a:rPr lang="en-GB" sz="1200" b="1"/>
                        <a:t>4. Nemesis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An enemy or something that leads to your downfall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5025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b="1"/>
                        <a:t>5. Nymph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A mythological character – a beautiful woman who lives near rivers or in the woods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653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b="1"/>
                        <a:t>6. Labyrinth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/>
                        <a:t>Complicated network of passages or paths /  A difficult maze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6340060"/>
                  </a:ext>
                </a:extLst>
              </a:tr>
            </a:tbl>
          </a:graphicData>
        </a:graphic>
      </p:graphicFrame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id="{57CFFE1A-033F-49CA-8C2F-6EA12042D7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176807"/>
              </p:ext>
            </p:extLst>
          </p:nvPr>
        </p:nvGraphicFramePr>
        <p:xfrm>
          <a:off x="0" y="5048882"/>
          <a:ext cx="12192000" cy="18091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92000">
                  <a:extLst>
                    <a:ext uri="{9D8B030D-6E8A-4147-A177-3AD203B41FA5}">
                      <a16:colId xmlns:a16="http://schemas.microsoft.com/office/drawing/2014/main" val="1225953489"/>
                    </a:ext>
                  </a:extLst>
                </a:gridCol>
              </a:tblGrid>
              <a:tr h="400066">
                <a:tc>
                  <a:txBody>
                    <a:bodyPr/>
                    <a:lstStyle/>
                    <a:p>
                      <a:r>
                        <a:rPr lang="en-GB" b="1"/>
                        <a:t>Challenge Yourself! (3 DTAs for each one!)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999578"/>
                  </a:ext>
                </a:extLst>
              </a:tr>
              <a:tr h="1409052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/>
                        <a:t>Design your own Greek God or Goddess – looks, attributes, qualities, victories, enemies etc.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/>
                        <a:t>Read a Greek or Roman myth not included in the ‘Tales from Ovid’.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/>
                        <a:t>Draw a family tree of the Greek Gods. (Use colour and label effectively)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/>
                        <a:t>Write a newspaper article documenting the events in one of the tales that we read in class.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8833691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8BFC2EFF-A41C-44F9-8082-D84CF172A535}"/>
              </a:ext>
            </a:extLst>
          </p:cNvPr>
          <p:cNvSpPr/>
          <p:nvPr/>
        </p:nvSpPr>
        <p:spPr>
          <a:xfrm>
            <a:off x="5857461" y="-1145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b="1">
                <a:solidFill>
                  <a:srgbClr val="002060"/>
                </a:solidFill>
              </a:rPr>
              <a:t>YEAR SEVEN - English</a:t>
            </a:r>
          </a:p>
          <a:p>
            <a:pPr algn="ctr"/>
            <a:r>
              <a:rPr lang="en-GB" b="1">
                <a:solidFill>
                  <a:srgbClr val="0070C0"/>
                </a:solidFill>
              </a:rPr>
              <a:t>Introduction to Mythology</a:t>
            </a:r>
          </a:p>
        </p:txBody>
      </p:sp>
    </p:spTree>
    <p:extLst>
      <p:ext uri="{BB962C8B-B14F-4D97-AF65-F5344CB8AC3E}">
        <p14:creationId xmlns:p14="http://schemas.microsoft.com/office/powerpoint/2010/main" val="3962482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8cc0629-9a32-451a-890c-e9e7f11506e5" xsi:nil="true"/>
    <lcf76f155ced4ddcb4097134ff3c332f xmlns="18753bbc-ab08-4073-aecf-7951f6e1fdd4">
      <Terms xmlns="http://schemas.microsoft.com/office/infopath/2007/PartnerControls"/>
    </lcf76f155ced4ddcb4097134ff3c332f>
    <Order0 xmlns="18753bbc-ab08-4073-aecf-7951f6e1fdd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3536C94E79F3408B47C414C420A5DB" ma:contentTypeVersion="19" ma:contentTypeDescription="Create a new document." ma:contentTypeScope="" ma:versionID="02c5444556cdc1cc90b5f52259fd0cec">
  <xsd:schema xmlns:xsd="http://www.w3.org/2001/XMLSchema" xmlns:xs="http://www.w3.org/2001/XMLSchema" xmlns:p="http://schemas.microsoft.com/office/2006/metadata/properties" xmlns:ns2="18753bbc-ab08-4073-aecf-7951f6e1fdd4" xmlns:ns3="a8cc0629-9a32-451a-890c-e9e7f11506e5" targetNamespace="http://schemas.microsoft.com/office/2006/metadata/properties" ma:root="true" ma:fieldsID="a573b6d2362731287ae831e09fd97c6a" ns2:_="" ns3:_="">
    <xsd:import namespace="18753bbc-ab08-4073-aecf-7951f6e1fdd4"/>
    <xsd:import namespace="a8cc0629-9a32-451a-890c-e9e7f11506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Order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753bbc-ab08-4073-aecf-7951f6e1fdd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3a41655-9651-4c7c-9345-4b6824121c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Order0" ma:index="26" nillable="true" ma:displayName="Order" ma:format="Dropdown" ma:internalName="Order0" ma:percentage="FALS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cc0629-9a32-451a-890c-e9e7f11506e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b4a6f9a-5c6b-4560-8e60-69bd7e08698a}" ma:internalName="TaxCatchAll" ma:showField="CatchAllData" ma:web="a8cc0629-9a32-451a-890c-e9e7f11506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E3EB477-33F1-4B9A-8564-E890F795F4D9}">
  <ds:schemaRefs>
    <ds:schemaRef ds:uri="18753bbc-ab08-4073-aecf-7951f6e1fdd4"/>
    <ds:schemaRef ds:uri="a8cc0629-9a32-451a-890c-e9e7f11506e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4EADDFA-9FA6-432D-9133-F4D7C78ADA13}">
  <ds:schemaRefs>
    <ds:schemaRef ds:uri="18753bbc-ab08-4073-aecf-7951f6e1fdd4"/>
    <ds:schemaRef ds:uri="a8cc0629-9a32-451a-890c-e9e7f11506e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AE1FD0E-0C7C-4456-9907-C5576BFE280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</Slides>
  <Notes>2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Goresbrook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– Poetry: Exploring Society</dc:title>
  <dc:creator>Laura.Johnson</dc:creator>
  <cp:revision>1</cp:revision>
  <cp:lastPrinted>2024-11-07T15:58:27Z</cp:lastPrinted>
  <dcterms:created xsi:type="dcterms:W3CDTF">2018-09-11T20:33:05Z</dcterms:created>
  <dcterms:modified xsi:type="dcterms:W3CDTF">2024-11-07T16:06:01Z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0x010100763536C94E79F3408B47C414C420A5DB</vt:lpwstr>
  </property>
  <property fmtid="{D5CDD505-2E9C-101B-9397-08002B2CF9AE}" pid="3" name="Order">
    <vt:r8>33881800</vt:r8>
  </property>
  <property fmtid="{D5CDD505-2E9C-101B-9397-08002B2CF9AE}" pid="4" name="MediaServiceImageTags">
    <vt:lpwstr/>
  </property>
</Properties>
</file>