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BC41E-12C3-4CCC-8D55-A539E9742412}" v="18" dt="2025-01-22T15:27:43.6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730" autoAdjust="0"/>
  </p:normalViewPr>
  <p:slideViewPr>
    <p:cSldViewPr snapToGrid="0">
      <p:cViewPr>
        <p:scale>
          <a:sx n="93" d="100"/>
          <a:sy n="93" d="100"/>
        </p:scale>
        <p:origin x="-2694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ia.Salim" userId="a13a08c2-816d-4b41-8ce4-f326b8364a30" providerId="ADAL" clId="{E58BC41E-12C3-4CCC-8D55-A539E9742412}"/>
    <pc:docChg chg="undo custSel addSld delSld modSld">
      <pc:chgData name="Nazia.Salim" userId="a13a08c2-816d-4b41-8ce4-f326b8364a30" providerId="ADAL" clId="{E58BC41E-12C3-4CCC-8D55-A539E9742412}" dt="2025-01-22T15:27:41.703" v="185"/>
      <pc:docMkLst>
        <pc:docMk/>
      </pc:docMkLst>
      <pc:sldChg chg="modSp mod">
        <pc:chgData name="Nazia.Salim" userId="a13a08c2-816d-4b41-8ce4-f326b8364a30" providerId="ADAL" clId="{E58BC41E-12C3-4CCC-8D55-A539E9742412}" dt="2025-01-22T15:17:56.574" v="173" actId="14734"/>
        <pc:sldMkLst>
          <pc:docMk/>
          <pc:sldMk cId="1330829492" sldId="257"/>
        </pc:sldMkLst>
        <pc:spChg chg="mod">
          <ac:chgData name="Nazia.Salim" userId="a13a08c2-816d-4b41-8ce4-f326b8364a30" providerId="ADAL" clId="{E58BC41E-12C3-4CCC-8D55-A539E9742412}" dt="2025-01-22T14:56:35.387" v="48" actId="20577"/>
          <ac:spMkLst>
            <pc:docMk/>
            <pc:sldMk cId="1330829492" sldId="257"/>
            <ac:spMk id="8" creationId="{00000000-0000-0000-0000-000000000000}"/>
          </ac:spMkLst>
        </pc:spChg>
        <pc:graphicFrameChg chg="mod modGraphic">
          <ac:chgData name="Nazia.Salim" userId="a13a08c2-816d-4b41-8ce4-f326b8364a30" providerId="ADAL" clId="{E58BC41E-12C3-4CCC-8D55-A539E9742412}" dt="2025-01-22T14:56:45.020" v="50" actId="20577"/>
          <ac:graphicFrameMkLst>
            <pc:docMk/>
            <pc:sldMk cId="1330829492" sldId="257"/>
            <ac:graphicFrameMk id="4" creationId="{00000000-0000-0000-0000-000000000000}"/>
          </ac:graphicFrameMkLst>
        </pc:graphicFrameChg>
        <pc:graphicFrameChg chg="modGraphic">
          <ac:chgData name="Nazia.Salim" userId="a13a08c2-816d-4b41-8ce4-f326b8364a30" providerId="ADAL" clId="{E58BC41E-12C3-4CCC-8D55-A539E9742412}" dt="2025-01-22T15:17:56.574" v="173" actId="14734"/>
          <ac:graphicFrameMkLst>
            <pc:docMk/>
            <pc:sldMk cId="1330829492" sldId="257"/>
            <ac:graphicFrameMk id="5" creationId="{00000000-0000-0000-0000-000000000000}"/>
          </ac:graphicFrameMkLst>
        </pc:graphicFrameChg>
        <pc:graphicFrameChg chg="modGraphic">
          <ac:chgData name="Nazia.Salim" userId="a13a08c2-816d-4b41-8ce4-f326b8364a30" providerId="ADAL" clId="{E58BC41E-12C3-4CCC-8D55-A539E9742412}" dt="2025-01-22T14:56:48.337" v="52" actId="20577"/>
          <ac:graphicFrameMkLst>
            <pc:docMk/>
            <pc:sldMk cId="1330829492" sldId="257"/>
            <ac:graphicFrameMk id="7" creationId="{00000000-0000-0000-0000-000000000000}"/>
          </ac:graphicFrameMkLst>
        </pc:graphicFrameChg>
      </pc:sldChg>
      <pc:sldChg chg="addSp delSp modSp mod">
        <pc:chgData name="Nazia.Salim" userId="a13a08c2-816d-4b41-8ce4-f326b8364a30" providerId="ADAL" clId="{E58BC41E-12C3-4CCC-8D55-A539E9742412}" dt="2025-01-22T15:27:41.703" v="185"/>
        <pc:sldMkLst>
          <pc:docMk/>
          <pc:sldMk cId="299543434" sldId="258"/>
        </pc:sldMkLst>
        <pc:graphicFrameChg chg="add mod modGraphic">
          <ac:chgData name="Nazia.Salim" userId="a13a08c2-816d-4b41-8ce4-f326b8364a30" providerId="ADAL" clId="{E58BC41E-12C3-4CCC-8D55-A539E9742412}" dt="2025-01-22T15:27:41.703" v="185"/>
          <ac:graphicFrameMkLst>
            <pc:docMk/>
            <pc:sldMk cId="299543434" sldId="258"/>
            <ac:graphicFrameMk id="2" creationId="{1F2462E9-3F8F-A481-6589-EB6144A19418}"/>
          </ac:graphicFrameMkLst>
        </pc:graphicFrameChg>
        <pc:graphicFrameChg chg="add del mod modGraphic">
          <ac:chgData name="Nazia.Salim" userId="a13a08c2-816d-4b41-8ce4-f326b8364a30" providerId="ADAL" clId="{E58BC41E-12C3-4CCC-8D55-A539E9742412}" dt="2025-01-22T14:59:31.547" v="139" actId="478"/>
          <ac:graphicFrameMkLst>
            <pc:docMk/>
            <pc:sldMk cId="299543434" sldId="258"/>
            <ac:graphicFrameMk id="3" creationId="{2B189822-A936-C6A7-51DD-941781C1C42F}"/>
          </ac:graphicFrameMkLst>
        </pc:graphicFrameChg>
        <pc:graphicFrameChg chg="mod modGraphic">
          <ac:chgData name="Nazia.Salim" userId="a13a08c2-816d-4b41-8ce4-f326b8364a30" providerId="ADAL" clId="{E58BC41E-12C3-4CCC-8D55-A539E9742412}" dt="2025-01-22T15:24:31.174" v="184" actId="6549"/>
          <ac:graphicFrameMkLst>
            <pc:docMk/>
            <pc:sldMk cId="299543434" sldId="258"/>
            <ac:graphicFrameMk id="4" creationId="{5037137C-9906-474C-AD02-8247BE94B67B}"/>
          </ac:graphicFrameMkLst>
        </pc:graphicFrameChg>
        <pc:graphicFrameChg chg="del mod modGraphic">
          <ac:chgData name="Nazia.Salim" userId="a13a08c2-816d-4b41-8ce4-f326b8364a30" providerId="ADAL" clId="{E58BC41E-12C3-4CCC-8D55-A539E9742412}" dt="2025-01-22T15:00:22.734" v="151" actId="478"/>
          <ac:graphicFrameMkLst>
            <pc:docMk/>
            <pc:sldMk cId="299543434" sldId="258"/>
            <ac:graphicFrameMk id="5" creationId="{06F4F409-330B-4967-A1A5-D0C06807A9F1}"/>
          </ac:graphicFrameMkLst>
        </pc:graphicFrameChg>
      </pc:sldChg>
      <pc:sldChg chg="addSp delSp modSp new del mod">
        <pc:chgData name="Nazia.Salim" userId="a13a08c2-816d-4b41-8ce4-f326b8364a30" providerId="ADAL" clId="{E58BC41E-12C3-4CCC-8D55-A539E9742412}" dt="2025-01-22T15:01:50.007" v="169" actId="47"/>
        <pc:sldMkLst>
          <pc:docMk/>
          <pc:sldMk cId="471785522" sldId="259"/>
        </pc:sldMkLst>
        <pc:spChg chg="del">
          <ac:chgData name="Nazia.Salim" userId="a13a08c2-816d-4b41-8ce4-f326b8364a30" providerId="ADAL" clId="{E58BC41E-12C3-4CCC-8D55-A539E9742412}" dt="2025-01-22T14:54:56.193" v="7" actId="478"/>
          <ac:spMkLst>
            <pc:docMk/>
            <pc:sldMk cId="471785522" sldId="259"/>
            <ac:spMk id="2" creationId="{62F5BB5B-B36F-CEEB-87BF-B1999D76FCAB}"/>
          </ac:spMkLst>
        </pc:spChg>
        <pc:spChg chg="add del">
          <ac:chgData name="Nazia.Salim" userId="a13a08c2-816d-4b41-8ce4-f326b8364a30" providerId="ADAL" clId="{E58BC41E-12C3-4CCC-8D55-A539E9742412}" dt="2025-01-22T14:54:55.012" v="6" actId="478"/>
          <ac:spMkLst>
            <pc:docMk/>
            <pc:sldMk cId="471785522" sldId="259"/>
            <ac:spMk id="3" creationId="{2F3F36A6-7D86-A3E6-D065-4BEEC48500B3}"/>
          </ac:spMkLst>
        </pc:spChg>
        <pc:graphicFrameChg chg="add mod">
          <ac:chgData name="Nazia.Salim" userId="a13a08c2-816d-4b41-8ce4-f326b8364a30" providerId="ADAL" clId="{E58BC41E-12C3-4CCC-8D55-A539E9742412}" dt="2025-01-22T14:54:50.975" v="3"/>
          <ac:graphicFrameMkLst>
            <pc:docMk/>
            <pc:sldMk cId="471785522" sldId="259"/>
            <ac:graphicFrameMk id="4" creationId="{A074A410-E248-0B57-E760-4574228B1541}"/>
          </ac:graphicFrameMkLst>
        </pc:graphicFrameChg>
        <pc:graphicFrameChg chg="add mod">
          <ac:chgData name="Nazia.Salim" userId="a13a08c2-816d-4b41-8ce4-f326b8364a30" providerId="ADAL" clId="{E58BC41E-12C3-4CCC-8D55-A539E9742412}" dt="2025-01-22T14:54:53.730" v="5"/>
          <ac:graphicFrameMkLst>
            <pc:docMk/>
            <pc:sldMk cId="471785522" sldId="259"/>
            <ac:graphicFrameMk id="5" creationId="{19F8D2F6-F014-3927-FFDD-CD54C36A4B68}"/>
          </ac:graphicFrameMkLst>
        </pc:graphicFrameChg>
        <pc:graphicFrameChg chg="add mod">
          <ac:chgData name="Nazia.Salim" userId="a13a08c2-816d-4b41-8ce4-f326b8364a30" providerId="ADAL" clId="{E58BC41E-12C3-4CCC-8D55-A539E9742412}" dt="2025-01-22T14:54:56.564" v="8"/>
          <ac:graphicFrameMkLst>
            <pc:docMk/>
            <pc:sldMk cId="471785522" sldId="259"/>
            <ac:graphicFrameMk id="6" creationId="{4C0C7E1A-FD2C-743E-DE40-FDCA90BF360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DBD0D0-93F3-4C49-BD32-186D3B8BF866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2458D-2CA4-413A-B585-E8C789BB8F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079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baseline="0" dirty="0"/>
              <a:t> CRUCIBLE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AFF53-D78C-42D3-9DB4-CC09BFCD9079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3988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69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39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19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67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87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81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0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372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1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40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63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422E5-3EDC-4B82-9AD7-86A18DCC8770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71473-76CC-4EEE-8B43-3CA65B1D54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87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342437"/>
              </p:ext>
            </p:extLst>
          </p:nvPr>
        </p:nvGraphicFramePr>
        <p:xfrm>
          <a:off x="108171" y="36972"/>
          <a:ext cx="3966288" cy="6755714"/>
        </p:xfrm>
        <a:graphic>
          <a:graphicData uri="http://schemas.openxmlformats.org/drawingml/2006/table">
            <a:tbl>
              <a:tblPr firstRow="1" bandRow="1"/>
              <a:tblGrid>
                <a:gridCol w="3966288">
                  <a:extLst>
                    <a:ext uri="{9D8B030D-6E8A-4147-A177-3AD203B41FA5}">
                      <a16:colId xmlns:a16="http://schemas.microsoft.com/office/drawing/2014/main" val="2593317343"/>
                    </a:ext>
                  </a:extLst>
                </a:gridCol>
              </a:tblGrid>
              <a:tr h="29121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 panose="020F0502020204030204" pitchFamily="34" charset="0"/>
                        <a:buNone/>
                      </a:pPr>
                      <a:r>
                        <a:rPr lang="en-GB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A. Context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397549"/>
                  </a:ext>
                </a:extLst>
              </a:tr>
              <a:tr h="1438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Playwright: </a:t>
                      </a:r>
                      <a:r>
                        <a:rPr lang="en-GB" sz="10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900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Arthur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Miller (1915-2005)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Nationality:</a:t>
                      </a:r>
                      <a:r>
                        <a:rPr lang="en-GB" sz="10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American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notable works:</a:t>
                      </a:r>
                      <a:r>
                        <a:rPr lang="en-GB" sz="10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‘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My Sons’, ‘Death of a Salesman’, ‘A View from a Bridge’ </a:t>
                      </a:r>
                      <a:endParaRPr lang="en-GB" sz="9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Dates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 written in 1950-1952, performed 1952, published 1953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Era</a:t>
                      </a: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1950s at the</a:t>
                      </a:r>
                      <a:r>
                        <a:rPr lang="en-GB" sz="9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time of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Cold War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Genre</a:t>
                      </a: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Tragedy, tragic drama, American drama, realist drama.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</a:t>
                      </a:r>
                      <a:r>
                        <a:rPr lang="en-GB" sz="9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Salem, 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Massachusetts, USA 1692 (17</a:t>
                      </a:r>
                      <a:r>
                        <a:rPr lang="en-GB" sz="900" kern="12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Century)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Structure</a:t>
                      </a: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 of the four acts ends with a climax (unusual structure)  </a:t>
                      </a: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583089"/>
                  </a:ext>
                </a:extLst>
              </a:tr>
              <a:tr h="496074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Social,</a:t>
                      </a:r>
                      <a:r>
                        <a:rPr lang="en-GB" sz="1000" b="1" u="sng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Historical &amp; Literary context:</a:t>
                      </a:r>
                      <a:endParaRPr lang="en-GB" sz="1000" b="1" u="sng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Crucible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play was first performed in 1953 at the height of the McCarthy trials.</a:t>
                      </a: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Considered an attack on the anti-Communist McCarthyism.</a:t>
                      </a: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Salem Witch Trials (1692)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play is a fictionalised account of the  famous 17</a:t>
                      </a:r>
                      <a:r>
                        <a:rPr lang="en-GB" sz="900" kern="12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Century witch trials. 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Hysteria began when a group of girls fell ill and it could not be explained why.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Puritan society, anything that could not be explained was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said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to be the work of the devil.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Villagers then began to accuse each other of witchcraft,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which t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hen extended to people with grudges and jealousies.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Many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made accusations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as revenge for petty things.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Within a few weeks, dozens of people were in jail.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By the end of the trials, twenty innocent men and women were hanged and hundreds were convicted.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McCarthyism (1947-1956)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 American Senator called Joseph McCarthy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rose to power by stirring up the nation into becoming terrified of Communists.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Stemmed from the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 and tension between the U.S. and the Soviet Union during The Cold War.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 1947 he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ordered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all employees of the civil service to be screened for ‘loyalty’ to check they did not have Communist sympathies.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Anyone named as a Communist was placed on "Blacklists" that prevented them from getting work.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McCarthy hearings (also known as McCarthy trials) ran from April to June 1954.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Many non-Communists confessed to being Communists and falsely named others as Communists in order to escape punishment. 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Miller was brought before Congress in 1956 and convicted of contempt of Congress for refusing to cooperate (his conviction was later overturned).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Eventually McCarthy was condemned and the hysteria died down, but the damage caused to the lives of hundreds of people was already done.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38291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220933"/>
              </p:ext>
            </p:extLst>
          </p:nvPr>
        </p:nvGraphicFramePr>
        <p:xfrm>
          <a:off x="8485909" y="55978"/>
          <a:ext cx="3619567" cy="5347389"/>
        </p:xfrm>
        <a:graphic>
          <a:graphicData uri="http://schemas.openxmlformats.org/drawingml/2006/table">
            <a:tbl>
              <a:tblPr firstRow="1" bandRow="1"/>
              <a:tblGrid>
                <a:gridCol w="803178">
                  <a:extLst>
                    <a:ext uri="{9D8B030D-6E8A-4147-A177-3AD203B41FA5}">
                      <a16:colId xmlns:a16="http://schemas.microsoft.com/office/drawing/2014/main" val="2949175125"/>
                    </a:ext>
                  </a:extLst>
                </a:gridCol>
                <a:gridCol w="2816389">
                  <a:extLst>
                    <a:ext uri="{9D8B030D-6E8A-4147-A177-3AD203B41FA5}">
                      <a16:colId xmlns:a16="http://schemas.microsoft.com/office/drawing/2014/main" val="3156931332"/>
                    </a:ext>
                  </a:extLst>
                </a:gridCol>
              </a:tblGrid>
              <a:tr h="346587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C. Key Vocabulary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036028"/>
                  </a:ext>
                </a:extLst>
              </a:tr>
              <a:tr h="219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GB" sz="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Definition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206768"/>
                  </a:ext>
                </a:extLst>
              </a:tr>
              <a:tr h="219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hysteria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Exaggerated or uncontrollable emotion or excitement.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428935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hypocrisy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T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 practice of engaging in the same behaviour or activity for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which one criticise or condemns another.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749748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ideology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A set of beliefs and ideas on which people, parties, groups, or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countries base their actions and decisions.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504448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integrity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The quality of being honest and having strong moral</a:t>
                      </a: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p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rinciples.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527882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patriarchy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system of society or government in which men hold the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power and women are largely excluded from it.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447302"/>
                  </a:ext>
                </a:extLst>
              </a:tr>
              <a:tr h="219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theocracy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 type of government where the rulers believe they are guided by  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God.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231366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witch-hunt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22222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A 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search for people labelled "witches" or evidence of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w</a:t>
                      </a: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itchcraft, often involving moral panic or mass hysteria.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807992"/>
                  </a:ext>
                </a:extLst>
              </a:tr>
              <a:tr h="5248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witch-hunt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(modern</a:t>
                      </a:r>
                      <a:r>
                        <a:rPr lang="en-GB" sz="800" i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meaning</a:t>
                      </a: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modern times, a ‘witch-hunt’ describes the attempt to find and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punish a particular group of people who are being blamed for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something, often because of their opinions or beliefs, not because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they have actually done anything wrong. </a:t>
                      </a:r>
                      <a:endParaRPr lang="en-GB" sz="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846341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persecution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Hostility and ill-treatment, especially because of race or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political or religious beliefs; oppression.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836428"/>
                  </a:ext>
                </a:extLst>
              </a:tr>
              <a:tr h="2595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justice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The legal or philosophical theory which fairness is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administered.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6544037"/>
                  </a:ext>
                </a:extLst>
              </a:tr>
              <a:tr h="219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subjugate 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11111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To bring under domination or control.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600103"/>
                  </a:ext>
                </a:extLst>
              </a:tr>
              <a:tr h="52485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Puritan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member of a group of English Protestants of the late 16</a:t>
                      </a:r>
                      <a:r>
                        <a:rPr lang="en-GB" sz="800" baseline="30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and 17th centuries.</a:t>
                      </a: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They thought 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Reformation of the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Church under Elizabeth I as incomplete and wanted</a:t>
                      </a: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simplify and regulate forms of worship.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32571"/>
                  </a:ext>
                </a:extLst>
              </a:tr>
              <a:tr h="219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Puritanical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222222"/>
                          </a:solidFill>
                          <a:effectLst/>
                          <a:latin typeface="Calibri"/>
                          <a:ea typeface="Calibri" panose="020F0502020204030204" pitchFamily="34" charset="0"/>
                          <a:cs typeface="Arial"/>
                        </a:rPr>
                        <a:t>  Having or displaying a very strict moral attitude</a:t>
                      </a:r>
                      <a:r>
                        <a:rPr lang="en-GB" sz="800" dirty="0">
                          <a:solidFill>
                            <a:srgbClr val="222222"/>
                          </a:solidFill>
                          <a:effectLst/>
                          <a:latin typeface="Calibri"/>
                          <a:cs typeface="Arial"/>
                        </a:rPr>
                        <a:t>. 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815145"/>
                  </a:ext>
                </a:extLst>
              </a:tr>
              <a:tr h="3921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communism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 political system where all property is owned by the 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community and each person contributes and receives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according to their ability and needs.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244881"/>
                  </a:ext>
                </a:extLst>
              </a:tr>
              <a:tr h="352529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800" b="1" dirty="0">
                          <a:effectLst/>
                          <a:latin typeface="Calibri"/>
                          <a:ea typeface="Calibri" panose="020F0502020204030204" pitchFamily="34" charset="0"/>
                          <a:cs typeface="Arial"/>
                        </a:rPr>
                        <a:t>Social commentary 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effectLst/>
                          <a:latin typeface="Calibri"/>
                          <a:ea typeface="Calibri" panose="020F0502020204030204" pitchFamily="34" charset="0"/>
                          <a:cs typeface="Arial"/>
                        </a:rPr>
                        <a:t>The expression of one's point of view or feelings  towards society, usually through literature.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965125"/>
                  </a:ext>
                </a:extLst>
              </a:tr>
              <a:tr h="158067">
                <a:tc>
                  <a:txBody>
                    <a:bodyPr/>
                    <a:lstStyle/>
                    <a:p>
                      <a:pPr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800" b="1" dirty="0">
                          <a:effectLst/>
                          <a:latin typeface="Calibri"/>
                          <a:ea typeface="Calibri" panose="020F0502020204030204" pitchFamily="34" charset="0"/>
                          <a:cs typeface="Arial"/>
                        </a:rPr>
                        <a:t>The Other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individual or a group seen by a dominant group as </a:t>
                      </a:r>
                    </a:p>
                    <a:p>
                      <a:pPr marL="15240" lvl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belonging.</a:t>
                      </a:r>
                      <a:endParaRPr lang="en-GB" sz="800" dirty="0">
                        <a:effectLst/>
                        <a:latin typeface="Calibri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92345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875568"/>
              </p:ext>
            </p:extLst>
          </p:nvPr>
        </p:nvGraphicFramePr>
        <p:xfrm>
          <a:off x="4192744" y="55978"/>
          <a:ext cx="4230370" cy="6251702"/>
        </p:xfrm>
        <a:graphic>
          <a:graphicData uri="http://schemas.openxmlformats.org/drawingml/2006/table">
            <a:tbl>
              <a:tblPr firstRow="1" bandRow="1"/>
              <a:tblGrid>
                <a:gridCol w="4230370">
                  <a:extLst>
                    <a:ext uri="{9D8B030D-6E8A-4147-A177-3AD203B41FA5}">
                      <a16:colId xmlns:a16="http://schemas.microsoft.com/office/drawing/2014/main" val="977524050"/>
                    </a:ext>
                  </a:extLst>
                </a:gridCol>
              </a:tblGrid>
              <a:tr h="3344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B. Key Characters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332865"/>
                  </a:ext>
                </a:extLst>
              </a:tr>
              <a:tr h="3591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Abigail Williams: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17-year-old niece of Reverend Parris.  She is an orphan and a former servant to the Proctors. 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215050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Reverend Parris: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 minister of Salem, Betty's father, and Abigail's uncle. Tituba is his slave.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649341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Betty Parris: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Reverend Parris’s ten year old daughter. Cousin to Abigail Williams.</a:t>
                      </a:r>
                      <a:endParaRPr lang="en-GB" sz="9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32341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John Proctor: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farmer, and the husband of Elizabeth. He is well respected in the local community and values his reputation.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955265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Elizabeth Proctor: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loyal wife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 John Proctor.  She fires Abigail Williams as her servant</a:t>
                      </a:r>
                      <a:r>
                        <a:rPr lang="en-GB" sz="900" i="1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before the play begins.  Mary Warren is her servant during the events of the play.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471404"/>
                  </a:ext>
                </a:extLst>
              </a:tr>
              <a:tr h="3653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 John Hale: </a:t>
                      </a:r>
                      <a:r>
                        <a:rPr lang="en-US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minister in the nearby Massachusetts town of Beverly, and an expert in identifying witchcraft. 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224086"/>
                  </a:ext>
                </a:extLst>
              </a:tr>
              <a:tr h="2169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Thomas Putnam: </a:t>
                      </a:r>
                      <a:r>
                        <a:rPr lang="en-US" sz="900" b="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 influential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citizen</a:t>
                      </a:r>
                      <a:r>
                        <a:rPr lang="en-US" sz="900" i="1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but not well liked in the community.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502184"/>
                  </a:ext>
                </a:extLst>
              </a:tr>
              <a:tr h="2169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 Putman: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wife of Thomas Putnam.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385956"/>
                  </a:ext>
                </a:extLst>
              </a:tr>
              <a:tr h="2169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Rebecca Nurse: 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wife of Francis Nurse and is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well respected in the community.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0462573"/>
                  </a:ext>
                </a:extLst>
              </a:tr>
              <a:tr h="2169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Francis Nurse: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influential citizen. He is well liked in the community but is enemies with Thomas and Ann Putnam.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774897"/>
                  </a:ext>
                </a:extLst>
              </a:tr>
              <a:tr h="2169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Giles Corey: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elderly member of the community. He is a farmer and is well known for filing lawsuits. </a:t>
                      </a:r>
                      <a:endParaRPr lang="en-GB" sz="9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7674806"/>
                  </a:ext>
                </a:extLst>
              </a:tr>
              <a:tr h="219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Tituba: 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Rev. Parris’ slave from Barbados.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4468614"/>
                  </a:ext>
                </a:extLst>
              </a:tr>
              <a:tr h="219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Mary Warren: </a:t>
                      </a:r>
                      <a:r>
                        <a:rPr lang="en-US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naïve and lonely servant of the Proctors.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624129"/>
                  </a:ext>
                </a:extLst>
              </a:tr>
              <a:tr h="219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Mercy Lewis: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eighteen year old servant of Thomas and Ann Putnam.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726905"/>
                  </a:ext>
                </a:extLst>
              </a:tr>
              <a:tr h="219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Susanna Walcott: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Abigail William’s friend.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713912"/>
                  </a:ext>
                </a:extLst>
              </a:tr>
              <a:tr h="31446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Deputy Governor </a:t>
                      </a:r>
                      <a:r>
                        <a:rPr lang="en-GB" sz="900" b="1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Danforth</a:t>
                      </a: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Deputy governor of Massachusetts who comes to Salem to preside over the witch trials.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86953"/>
                  </a:ext>
                </a:extLst>
              </a:tr>
              <a:tr h="31446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Judge Hathorne: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bitter, remorseless Salem judge.</a:t>
                      </a:r>
                      <a:endParaRPr lang="en-GB" sz="9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79971"/>
                  </a:ext>
                </a:extLst>
              </a:tr>
              <a:tr h="31446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Ezekiel Cheever: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court appointed official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2542"/>
                  </a:ext>
                </a:extLst>
              </a:tr>
              <a:tr h="31446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Marshall Herrick: </a:t>
                      </a:r>
                      <a:r>
                        <a:rPr lang="en-GB" sz="9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court appointed official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51017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686208" y="5592328"/>
            <a:ext cx="3252016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b="1" dirty="0">
                <a:solidFill>
                  <a:srgbClr val="002060"/>
                </a:solidFill>
              </a:rPr>
              <a:t>YEAR NINE</a:t>
            </a:r>
            <a:endParaRPr lang="en-GB" b="1" dirty="0">
              <a:solidFill>
                <a:srgbClr val="002060"/>
              </a:solidFill>
              <a:cs typeface="Calibri"/>
            </a:endParaRPr>
          </a:p>
          <a:p>
            <a:pPr algn="ctr"/>
            <a:r>
              <a:rPr lang="en-GB" b="1" dirty="0">
                <a:solidFill>
                  <a:srgbClr val="0070C0"/>
                </a:solidFill>
              </a:rPr>
              <a:t>HT4 &amp; HT5: THE CRUCIBLE</a:t>
            </a:r>
          </a:p>
          <a:p>
            <a:pPr algn="ctr"/>
            <a:r>
              <a:rPr lang="en-GB" b="1" dirty="0">
                <a:solidFill>
                  <a:srgbClr val="0070C0"/>
                </a:solidFill>
              </a:rPr>
              <a:t> </a:t>
            </a:r>
            <a:r>
              <a:rPr lang="en-GB" b="1" dirty="0">
                <a:solidFill>
                  <a:srgbClr val="002060"/>
                </a:solidFill>
              </a:rPr>
              <a:t>Knowledge Organiser</a:t>
            </a:r>
            <a:endParaRPr lang="en-GB" b="1" dirty="0">
              <a:solidFill>
                <a:srgbClr val="00206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0829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37137C-9906-474C-AD02-8247BE94B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697617"/>
              </p:ext>
            </p:extLst>
          </p:nvPr>
        </p:nvGraphicFramePr>
        <p:xfrm>
          <a:off x="1361326" y="100358"/>
          <a:ext cx="3687271" cy="4783900"/>
        </p:xfrm>
        <a:graphic>
          <a:graphicData uri="http://schemas.openxmlformats.org/drawingml/2006/table">
            <a:tbl>
              <a:tblPr firstRow="1" bandRow="1"/>
              <a:tblGrid>
                <a:gridCol w="829009">
                  <a:extLst>
                    <a:ext uri="{9D8B030D-6E8A-4147-A177-3AD203B41FA5}">
                      <a16:colId xmlns:a16="http://schemas.microsoft.com/office/drawing/2014/main" val="1496004499"/>
                    </a:ext>
                  </a:extLst>
                </a:gridCol>
                <a:gridCol w="2858262">
                  <a:extLst>
                    <a:ext uri="{9D8B030D-6E8A-4147-A177-3AD203B41FA5}">
                      <a16:colId xmlns:a16="http://schemas.microsoft.com/office/drawing/2014/main" val="280010546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D. K</a:t>
                      </a:r>
                      <a:r>
                        <a:rPr lang="en-GB" sz="18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ey Terminology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54721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Tragedy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 play ending with the suffering and death of the main character.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27509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Literary conventions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Defining features of particular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genres such as novel, short story, ballad, sonnet, and play. 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766664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Tragic hero</a:t>
                      </a:r>
                      <a:endParaRPr lang="en-GB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 literary character who makes a judgment error that inevitably leads</a:t>
                      </a: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his/her own destruction.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13164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Hubris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personality trait where someone has excessive pride or self- confidence.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095419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Hamartia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fatal flaw of a tragic hero.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6497516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Peripeteia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sudden or unexpected reversal of circumstances, especially in a literary work like a tragedy.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838049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Stage Directions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Instructions for actors.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862887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Catharsis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purging of the emotions of pity and fear that are aroused in the viewer of tragedy.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945601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Foil Character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character who contrasts with another character to highlight qualities of the other character.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6133592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Allegory</a:t>
                      </a: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 </a:t>
                      </a: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allegory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literature is an extended metaphor whereby characters, place or events are used to put forward a message about real life events or issues.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The Salem witch trials in the play are an allegory for the McCarthy witch hunt which took place in America in the 20</a:t>
                      </a:r>
                      <a:r>
                        <a:rPr lang="en-GB" sz="10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Century.)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43080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2462E9-3F8F-A481-6589-EB6144A19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655975"/>
              </p:ext>
            </p:extLst>
          </p:nvPr>
        </p:nvGraphicFramePr>
        <p:xfrm>
          <a:off x="5474798" y="100358"/>
          <a:ext cx="4384097" cy="5394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83706">
                  <a:extLst>
                    <a:ext uri="{9D8B030D-6E8A-4147-A177-3AD203B41FA5}">
                      <a16:colId xmlns:a16="http://schemas.microsoft.com/office/drawing/2014/main" val="3764222869"/>
                    </a:ext>
                  </a:extLst>
                </a:gridCol>
                <a:gridCol w="3000391">
                  <a:extLst>
                    <a:ext uri="{9D8B030D-6E8A-4147-A177-3AD203B41FA5}">
                      <a16:colId xmlns:a16="http://schemas.microsoft.com/office/drawing/2014/main" val="34677724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GB" sz="1800" b="1" u="none" dirty="0">
                          <a:effectLst/>
                        </a:rPr>
                        <a:t>E. Legal vocabulary</a:t>
                      </a:r>
                      <a:endParaRPr lang="en-GB" sz="18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620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1. Accuse, accusation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Charge someone with a crime.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08700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2. Condemn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Sentence someone to punishment.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0486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3. Contempt of court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Disobedience towards a judge or court.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919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4. Court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Where cases of law are disputed.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7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5. Defendant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The accused person in a law court.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5248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6. Evidence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Facts to support an accusation.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965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7. Lawyer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Someone who presents a case in a court of law.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7518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8. Plaintiff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The person who accuses the defendant.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9690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9. Plea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A prisoner’s formal statement of guilt or innocence.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6403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10. Testify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Give evidence as a witness.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7709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11. Warrant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Legal document authorising arrest.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9477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12. Witness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Person who sees the crime take place.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9755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13. Deposition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Sworn evidence.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9710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14. Hearing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Informal discussion about legal matters.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1433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15. Indictment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Formal charge of a serious crime.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49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16. Informant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Someone who gives information.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52159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17. Pardon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Formal forgiveness.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1974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18. Perjury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Lying under oath in a court of law.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9427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43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chers xmlns="1d4b8038-a06c-44a1-ae9b-bfd227f15ad9">
      <UserInfo>
        <DisplayName/>
        <AccountId xsi:nil="true"/>
        <AccountType/>
      </UserInfo>
    </Teachers>
    <Students xmlns="1d4b8038-a06c-44a1-ae9b-bfd227f15ad9">
      <UserInfo>
        <DisplayName/>
        <AccountId xsi:nil="true"/>
        <AccountType/>
      </UserInfo>
    </Students>
    <Student_Groups xmlns="1d4b8038-a06c-44a1-ae9b-bfd227f15ad9">
      <UserInfo>
        <DisplayName/>
        <AccountId xsi:nil="true"/>
        <AccountType/>
      </UserInfo>
    </Student_Groups>
    <_activity xmlns="1d4b8038-a06c-44a1-ae9b-bfd227f15ad9" xsi:nil="true"/>
    <NotebookType xmlns="1d4b8038-a06c-44a1-ae9b-bfd227f15ad9" xsi:nil="true"/>
    <CultureName xmlns="1d4b8038-a06c-44a1-ae9b-bfd227f15ad9" xsi:nil="true"/>
    <AppVersion xmlns="1d4b8038-a06c-44a1-ae9b-bfd227f15ad9" xsi:nil="true"/>
    <Invited_Teachers xmlns="1d4b8038-a06c-44a1-ae9b-bfd227f15ad9" xsi:nil="true"/>
    <IsNotebookLocked xmlns="1d4b8038-a06c-44a1-ae9b-bfd227f15ad9" xsi:nil="true"/>
    <DefaultSectionNames xmlns="1d4b8038-a06c-44a1-ae9b-bfd227f15ad9" xsi:nil="true"/>
    <Has_Teacher_Only_SectionGroup xmlns="1d4b8038-a06c-44a1-ae9b-bfd227f15ad9" xsi:nil="true"/>
    <FolderType xmlns="1d4b8038-a06c-44a1-ae9b-bfd227f15ad9" xsi:nil="true"/>
    <Owner xmlns="1d4b8038-a06c-44a1-ae9b-bfd227f15ad9">
      <UserInfo>
        <DisplayName/>
        <AccountId xsi:nil="true"/>
        <AccountType/>
      </UserInfo>
    </Owner>
    <Distribution_Groups xmlns="1d4b8038-a06c-44a1-ae9b-bfd227f15ad9" xsi:nil="true"/>
    <TeamsChannelId xmlns="1d4b8038-a06c-44a1-ae9b-bfd227f15ad9" xsi:nil="true"/>
    <Math_Settings xmlns="1d4b8038-a06c-44a1-ae9b-bfd227f15ad9" xsi:nil="true"/>
    <LMS_Mappings xmlns="1d4b8038-a06c-44a1-ae9b-bfd227f15ad9" xsi:nil="true"/>
    <Is_Collaboration_Space_Locked xmlns="1d4b8038-a06c-44a1-ae9b-bfd227f15ad9" xsi:nil="true"/>
    <Templates xmlns="1d4b8038-a06c-44a1-ae9b-bfd227f15ad9" xsi:nil="true"/>
    <Self_Registration_Enabled xmlns="1d4b8038-a06c-44a1-ae9b-bfd227f15ad9" xsi:nil="true"/>
    <Invited_Students xmlns="1d4b8038-a06c-44a1-ae9b-bfd227f15ad9" xsi:nil="true"/>
    <Teams_Channel_Section_Location xmlns="1d4b8038-a06c-44a1-ae9b-bfd227f15ad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F1574A3E09114E9950781714C92EFA" ma:contentTypeVersion="39" ma:contentTypeDescription="Create a new document." ma:contentTypeScope="" ma:versionID="d9767927bdad7b0006f5be9897a4b976">
  <xsd:schema xmlns:xsd="http://www.w3.org/2001/XMLSchema" xmlns:xs="http://www.w3.org/2001/XMLSchema" xmlns:p="http://schemas.microsoft.com/office/2006/metadata/properties" xmlns:ns3="1d4b8038-a06c-44a1-ae9b-bfd227f15ad9" xmlns:ns4="10b26925-7733-4ae6-bbda-7c895e11ee31" targetNamespace="http://schemas.microsoft.com/office/2006/metadata/properties" ma:root="true" ma:fieldsID="1e8e3f1dfccd0cacf98c0c779e81f22b" ns3:_="" ns4:_="">
    <xsd:import namespace="1d4b8038-a06c-44a1-ae9b-bfd227f15ad9"/>
    <xsd:import namespace="10b26925-7733-4ae6-bbda-7c895e11ee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3:Teams_Channel_Section_Location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4b8038-a06c-44a1-ae9b-bfd227f15a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NotebookType" ma:index="19" nillable="true" ma:displayName="Notebook Type" ma:internalName="NotebookType">
      <xsd:simpleType>
        <xsd:restriction base="dms:Text"/>
      </xsd:simpleType>
    </xsd:element>
    <xsd:element name="FolderType" ma:index="20" nillable="true" ma:displayName="Folder Type" ma:internalName="FolderType">
      <xsd:simpleType>
        <xsd:restriction base="dms:Text"/>
      </xsd:simpleType>
    </xsd:element>
    <xsd:element name="CultureName" ma:index="21" nillable="true" ma:displayName="Culture Name" ma:internalName="CultureName">
      <xsd:simpleType>
        <xsd:restriction base="dms:Text"/>
      </xsd:simpleType>
    </xsd:element>
    <xsd:element name="AppVersion" ma:index="22" nillable="true" ma:displayName="App Version" ma:internalName="AppVersion">
      <xsd:simpleType>
        <xsd:restriction base="dms:Text"/>
      </xsd:simpleType>
    </xsd:element>
    <xsd:element name="TeamsChannelId" ma:index="23" nillable="true" ma:displayName="Teams Channel Id" ma:internalName="TeamsChannelId">
      <xsd:simpleType>
        <xsd:restriction base="dms:Text"/>
      </xsd:simpleType>
    </xsd:element>
    <xsd:element name="Owner" ma:index="24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5" nillable="true" ma:displayName="Math Settings" ma:internalName="Math_Settings">
      <xsd:simpleType>
        <xsd:restriction base="dms:Text"/>
      </xsd:simpleType>
    </xsd:element>
    <xsd:element name="DefaultSectionNames" ma:index="2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7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1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2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7" nillable="true" ma:displayName="Is Collaboration Space Locked" ma:internalName="Is_Collaboration_Space_Locked">
      <xsd:simpleType>
        <xsd:restriction base="dms:Boolean"/>
      </xsd:simpleType>
    </xsd:element>
    <xsd:element name="IsNotebookLocked" ma:index="38" nillable="true" ma:displayName="Is Notebook Locked" ma:internalName="IsNotebookLocked">
      <xsd:simpleType>
        <xsd:restriction base="dms:Boolean"/>
      </xsd:simpleType>
    </xsd:element>
    <xsd:element name="Teams_Channel_Section_Location" ma:index="39" nillable="true" ma:displayName="Teams Channel Section Location" ma:internalName="Teams_Channel_Section_Location">
      <xsd:simpleType>
        <xsd:restriction base="dms:Text"/>
      </xsd:simpleType>
    </xsd:element>
    <xsd:element name="MediaServiceDateTaken" ma:index="4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1" nillable="true" ma:displayName="Length (seconds)" ma:internalName="MediaLengthInSeconds" ma:readOnly="true">
      <xsd:simpleType>
        <xsd:restriction base="dms:Unknown"/>
      </xsd:simpleType>
    </xsd:element>
    <xsd:element name="MediaServiceLocation" ma:index="42" nillable="true" ma:displayName="Location" ma:internalName="MediaServiceLocation" ma:readOnly="true">
      <xsd:simpleType>
        <xsd:restriction base="dms:Text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  <xsd:element name="MediaServiceObjectDetectorVersions" ma:index="4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4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26925-7733-4ae6-bbda-7c895e11ee3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18DDAC-3AEB-4BF5-8151-E8F5174CDC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A2BD42-EDC5-4A4C-A854-28EB980240B8}">
  <ds:schemaRefs>
    <ds:schemaRef ds:uri="http://schemas.openxmlformats.org/package/2006/metadata/core-properties"/>
    <ds:schemaRef ds:uri="http://purl.org/dc/elements/1.1/"/>
    <ds:schemaRef ds:uri="http://purl.org/dc/dcmitype/"/>
    <ds:schemaRef ds:uri="1d4b8038-a06c-44a1-ae9b-bfd227f15ad9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10b26925-7733-4ae6-bbda-7c895e11ee3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4200230-3B31-4AFF-ADF7-D57F1E3A2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4b8038-a06c-44a1-ae9b-bfd227f15ad9"/>
    <ds:schemaRef ds:uri="10b26925-7733-4ae6-bbda-7c895e11e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55706</TotalTime>
  <Words>1475</Words>
  <Application>Microsoft Office PowerPoint</Application>
  <PresentationFormat>Widescreen</PresentationFormat>
  <Paragraphs>166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Doyle</dc:creator>
  <cp:lastModifiedBy>Nazia.Salim</cp:lastModifiedBy>
  <cp:revision>53</cp:revision>
  <dcterms:created xsi:type="dcterms:W3CDTF">2018-09-07T12:08:57Z</dcterms:created>
  <dcterms:modified xsi:type="dcterms:W3CDTF">2025-01-22T15:28:01Z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0x010100A5F1574A3E09114E9950781714C92EFA</vt:lpwstr>
  </property>
</Properties>
</file>